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le" charset="1" panose="020B0604020202020204"/>
      <p:regular r:id="rId10"/>
    </p:embeddedFont>
    <p:embeddedFont>
      <p:font typeface="Arialle Bold" charset="1" panose="020B0704020202020204"/>
      <p:regular r:id="rId11"/>
    </p:embeddedFont>
    <p:embeddedFont>
      <p:font typeface="Arialle Italics" charset="1" panose="020B0604020202090204"/>
      <p:regular r:id="rId12"/>
    </p:embeddedFont>
    <p:embeddedFont>
      <p:font typeface="Arialle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grpSp>
        <p:nvGrpSpPr>
          <p:cNvPr name="Group 2" id="2"/>
          <p:cNvGrpSpPr/>
          <p:nvPr/>
        </p:nvGrpSpPr>
        <p:grpSpPr>
          <a:xfrm rot="0">
            <a:off x="-272763" y="6696333"/>
            <a:ext cx="18833526" cy="3912884"/>
            <a:chOff x="0" y="0"/>
            <a:chExt cx="93189011" cy="19361100"/>
          </a:xfrm>
        </p:grpSpPr>
        <p:sp>
          <p:nvSpPr>
            <p:cNvPr name="Freeform 3" id="3"/>
            <p:cNvSpPr/>
            <p:nvPr/>
          </p:nvSpPr>
          <p:spPr>
            <a:xfrm flipH="false" flipV="false" rot="0">
              <a:off x="72390" y="72390"/>
              <a:ext cx="93044233" cy="19216319"/>
            </a:xfrm>
            <a:custGeom>
              <a:avLst/>
              <a:gdLst/>
              <a:ahLst/>
              <a:cxnLst/>
              <a:rect r="r" b="b" t="t" l="l"/>
              <a:pathLst>
                <a:path h="19216319" w="93044233">
                  <a:moveTo>
                    <a:pt x="0" y="0"/>
                  </a:moveTo>
                  <a:lnTo>
                    <a:pt x="93044233" y="0"/>
                  </a:lnTo>
                  <a:lnTo>
                    <a:pt x="93044233" y="19216319"/>
                  </a:lnTo>
                  <a:lnTo>
                    <a:pt x="0" y="19216319"/>
                  </a:lnTo>
                  <a:lnTo>
                    <a:pt x="0" y="0"/>
                  </a:lnTo>
                  <a:close/>
                </a:path>
              </a:pathLst>
            </a:custGeom>
            <a:solidFill>
              <a:srgbClr val="FFE6EF"/>
            </a:solidFill>
          </p:spPr>
        </p:sp>
        <p:sp>
          <p:nvSpPr>
            <p:cNvPr name="Freeform 4" id="4"/>
            <p:cNvSpPr/>
            <p:nvPr/>
          </p:nvSpPr>
          <p:spPr>
            <a:xfrm flipH="false" flipV="false" rot="0">
              <a:off x="0" y="0"/>
              <a:ext cx="93189010" cy="19361100"/>
            </a:xfrm>
            <a:custGeom>
              <a:avLst/>
              <a:gdLst/>
              <a:ahLst/>
              <a:cxnLst/>
              <a:rect r="r" b="b" t="t" l="l"/>
              <a:pathLst>
                <a:path h="19361100" w="93189010">
                  <a:moveTo>
                    <a:pt x="93044231" y="19216320"/>
                  </a:moveTo>
                  <a:lnTo>
                    <a:pt x="93189010" y="19216320"/>
                  </a:lnTo>
                  <a:lnTo>
                    <a:pt x="93189010" y="19361100"/>
                  </a:lnTo>
                  <a:lnTo>
                    <a:pt x="93044231" y="19361100"/>
                  </a:lnTo>
                  <a:lnTo>
                    <a:pt x="93044231" y="19216320"/>
                  </a:lnTo>
                  <a:close/>
                  <a:moveTo>
                    <a:pt x="0" y="144780"/>
                  </a:moveTo>
                  <a:lnTo>
                    <a:pt x="144780" y="144780"/>
                  </a:lnTo>
                  <a:lnTo>
                    <a:pt x="144780" y="19216320"/>
                  </a:lnTo>
                  <a:lnTo>
                    <a:pt x="0" y="19216320"/>
                  </a:lnTo>
                  <a:lnTo>
                    <a:pt x="0" y="144780"/>
                  </a:lnTo>
                  <a:close/>
                  <a:moveTo>
                    <a:pt x="0" y="19216320"/>
                  </a:moveTo>
                  <a:lnTo>
                    <a:pt x="144780" y="19216320"/>
                  </a:lnTo>
                  <a:lnTo>
                    <a:pt x="144780" y="19361100"/>
                  </a:lnTo>
                  <a:lnTo>
                    <a:pt x="0" y="19361100"/>
                  </a:lnTo>
                  <a:lnTo>
                    <a:pt x="0" y="19216320"/>
                  </a:lnTo>
                  <a:close/>
                  <a:moveTo>
                    <a:pt x="93044231" y="144780"/>
                  </a:moveTo>
                  <a:lnTo>
                    <a:pt x="93189010" y="144780"/>
                  </a:lnTo>
                  <a:lnTo>
                    <a:pt x="93189010" y="19216320"/>
                  </a:lnTo>
                  <a:lnTo>
                    <a:pt x="93044231" y="19216320"/>
                  </a:lnTo>
                  <a:lnTo>
                    <a:pt x="93044231" y="144780"/>
                  </a:lnTo>
                  <a:close/>
                  <a:moveTo>
                    <a:pt x="144780" y="19216320"/>
                  </a:moveTo>
                  <a:lnTo>
                    <a:pt x="93044231" y="19216320"/>
                  </a:lnTo>
                  <a:lnTo>
                    <a:pt x="93044231" y="19361100"/>
                  </a:lnTo>
                  <a:lnTo>
                    <a:pt x="144780" y="19361100"/>
                  </a:lnTo>
                  <a:lnTo>
                    <a:pt x="144780" y="19216320"/>
                  </a:lnTo>
                  <a:close/>
                  <a:moveTo>
                    <a:pt x="93044231" y="0"/>
                  </a:moveTo>
                  <a:lnTo>
                    <a:pt x="93189010" y="0"/>
                  </a:lnTo>
                  <a:lnTo>
                    <a:pt x="93189010" y="144780"/>
                  </a:lnTo>
                  <a:lnTo>
                    <a:pt x="93044231" y="144780"/>
                  </a:lnTo>
                  <a:lnTo>
                    <a:pt x="93044231" y="0"/>
                  </a:lnTo>
                  <a:close/>
                  <a:moveTo>
                    <a:pt x="0" y="0"/>
                  </a:moveTo>
                  <a:lnTo>
                    <a:pt x="144780" y="0"/>
                  </a:lnTo>
                  <a:lnTo>
                    <a:pt x="144780" y="144780"/>
                  </a:lnTo>
                  <a:lnTo>
                    <a:pt x="0" y="144780"/>
                  </a:lnTo>
                  <a:lnTo>
                    <a:pt x="0" y="0"/>
                  </a:lnTo>
                  <a:close/>
                  <a:moveTo>
                    <a:pt x="144780" y="0"/>
                  </a:moveTo>
                  <a:lnTo>
                    <a:pt x="93044231" y="0"/>
                  </a:lnTo>
                  <a:lnTo>
                    <a:pt x="93044231" y="144780"/>
                  </a:lnTo>
                  <a:lnTo>
                    <a:pt x="144780" y="144780"/>
                  </a:lnTo>
                  <a:lnTo>
                    <a:pt x="144780" y="0"/>
                  </a:lnTo>
                  <a:close/>
                </a:path>
              </a:pathLst>
            </a:custGeom>
            <a:solidFill>
              <a:srgbClr val="000000"/>
            </a:solidFill>
          </p:spPr>
        </p:sp>
      </p:grpSp>
      <p:sp>
        <p:nvSpPr>
          <p:cNvPr name="Freeform 5" id="5"/>
          <p:cNvSpPr/>
          <p:nvPr/>
        </p:nvSpPr>
        <p:spPr>
          <a:xfrm flipH="false" flipV="false" rot="0">
            <a:off x="4361203" y="431036"/>
            <a:ext cx="9565595" cy="8817739"/>
          </a:xfrm>
          <a:custGeom>
            <a:avLst/>
            <a:gdLst/>
            <a:ahLst/>
            <a:cxnLst/>
            <a:rect r="r" b="b" t="t" l="l"/>
            <a:pathLst>
              <a:path h="8817739" w="9565595">
                <a:moveTo>
                  <a:pt x="0" y="0"/>
                </a:moveTo>
                <a:lnTo>
                  <a:pt x="9565594" y="0"/>
                </a:lnTo>
                <a:lnTo>
                  <a:pt x="9565594" y="8817739"/>
                </a:lnTo>
                <a:lnTo>
                  <a:pt x="0" y="8817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6951" y="8573578"/>
            <a:ext cx="7413241" cy="2304844"/>
          </a:xfrm>
          <a:custGeom>
            <a:avLst/>
            <a:gdLst/>
            <a:ahLst/>
            <a:cxnLst/>
            <a:rect r="r" b="b" t="t" l="l"/>
            <a:pathLst>
              <a:path h="2304844" w="7413241">
                <a:moveTo>
                  <a:pt x="0" y="0"/>
                </a:moveTo>
                <a:lnTo>
                  <a:pt x="7413240" y="0"/>
                </a:lnTo>
                <a:lnTo>
                  <a:pt x="7413240" y="2304844"/>
                </a:lnTo>
                <a:lnTo>
                  <a:pt x="0" y="2304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875720" y="8805996"/>
            <a:ext cx="1417229" cy="1973357"/>
          </a:xfrm>
          <a:custGeom>
            <a:avLst/>
            <a:gdLst/>
            <a:ahLst/>
            <a:cxnLst/>
            <a:rect r="r" b="b" t="t" l="l"/>
            <a:pathLst>
              <a:path h="1973357" w="1417229">
                <a:moveTo>
                  <a:pt x="0" y="0"/>
                </a:moveTo>
                <a:lnTo>
                  <a:pt x="1417229" y="0"/>
                </a:lnTo>
                <a:lnTo>
                  <a:pt x="1417229" y="1973357"/>
                </a:lnTo>
                <a:lnTo>
                  <a:pt x="0" y="1973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849674" y="1294677"/>
            <a:ext cx="2586677" cy="2957739"/>
          </a:xfrm>
          <a:custGeom>
            <a:avLst/>
            <a:gdLst/>
            <a:ahLst/>
            <a:cxnLst/>
            <a:rect r="r" b="b" t="t" l="l"/>
            <a:pathLst>
              <a:path h="2957739" w="2586677">
                <a:moveTo>
                  <a:pt x="0" y="0"/>
                </a:moveTo>
                <a:lnTo>
                  <a:pt x="2586677" y="0"/>
                </a:lnTo>
                <a:lnTo>
                  <a:pt x="2586677" y="2957738"/>
                </a:lnTo>
                <a:lnTo>
                  <a:pt x="0" y="2957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401273" y="6070775"/>
            <a:ext cx="1483479" cy="2502803"/>
          </a:xfrm>
          <a:custGeom>
            <a:avLst/>
            <a:gdLst/>
            <a:ahLst/>
            <a:cxnLst/>
            <a:rect r="r" b="b" t="t" l="l"/>
            <a:pathLst>
              <a:path h="2502803" w="1483479">
                <a:moveTo>
                  <a:pt x="0" y="0"/>
                </a:moveTo>
                <a:lnTo>
                  <a:pt x="1483479" y="0"/>
                </a:lnTo>
                <a:lnTo>
                  <a:pt x="1483479" y="2502803"/>
                </a:lnTo>
                <a:lnTo>
                  <a:pt x="0" y="2502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09129" y="3207376"/>
            <a:ext cx="3147822" cy="4114800"/>
          </a:xfrm>
          <a:custGeom>
            <a:avLst/>
            <a:gdLst/>
            <a:ahLst/>
            <a:cxnLst/>
            <a:rect r="r" b="b" t="t" l="l"/>
            <a:pathLst>
              <a:path h="4114800" w="3147822">
                <a:moveTo>
                  <a:pt x="0" y="0"/>
                </a:moveTo>
                <a:lnTo>
                  <a:pt x="3147822" y="0"/>
                </a:lnTo>
                <a:lnTo>
                  <a:pt x="314782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7878739" y="1294677"/>
            <a:ext cx="2530522" cy="2483075"/>
          </a:xfrm>
          <a:custGeom>
            <a:avLst/>
            <a:gdLst/>
            <a:ahLst/>
            <a:cxnLst/>
            <a:rect r="r" b="b" t="t" l="l"/>
            <a:pathLst>
              <a:path h="2483075" w="2530522">
                <a:moveTo>
                  <a:pt x="0" y="0"/>
                </a:moveTo>
                <a:lnTo>
                  <a:pt x="2530522" y="0"/>
                </a:lnTo>
                <a:lnTo>
                  <a:pt x="2530522" y="2483074"/>
                </a:lnTo>
                <a:lnTo>
                  <a:pt x="0" y="24830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708594" y="1028700"/>
            <a:ext cx="2689432" cy="1033190"/>
          </a:xfrm>
          <a:custGeom>
            <a:avLst/>
            <a:gdLst/>
            <a:ahLst/>
            <a:cxnLst/>
            <a:rect r="r" b="b" t="t" l="l"/>
            <a:pathLst>
              <a:path h="1033190" w="2689432">
                <a:moveTo>
                  <a:pt x="0" y="0"/>
                </a:moveTo>
                <a:lnTo>
                  <a:pt x="2689432" y="0"/>
                </a:lnTo>
                <a:lnTo>
                  <a:pt x="2689432" y="1033190"/>
                </a:lnTo>
                <a:lnTo>
                  <a:pt x="0" y="1033190"/>
                </a:lnTo>
                <a:lnTo>
                  <a:pt x="0" y="0"/>
                </a:lnTo>
                <a:close/>
              </a:path>
            </a:pathLst>
          </a:custGeom>
          <a:blipFill>
            <a:blip r:embed="rId16"/>
            <a:stretch>
              <a:fillRect l="0" t="0" r="0" b="0"/>
            </a:stretch>
          </a:blipFill>
        </p:spPr>
      </p:sp>
      <p:sp>
        <p:nvSpPr>
          <p:cNvPr name="TextBox 13" id="13"/>
          <p:cNvSpPr txBox="true"/>
          <p:nvPr/>
        </p:nvSpPr>
        <p:spPr>
          <a:xfrm rot="0">
            <a:off x="5641050" y="3847587"/>
            <a:ext cx="7005900" cy="2145077"/>
          </a:xfrm>
          <a:prstGeom prst="rect">
            <a:avLst/>
          </a:prstGeom>
        </p:spPr>
        <p:txBody>
          <a:bodyPr anchor="t" rtlCol="false" tIns="0" lIns="0" bIns="0" rIns="0">
            <a:spAutoFit/>
          </a:bodyPr>
          <a:lstStyle/>
          <a:p>
            <a:pPr algn="ctr">
              <a:lnSpc>
                <a:spcPts val="5446"/>
              </a:lnSpc>
            </a:pPr>
            <a:r>
              <a:rPr lang="en-US" sz="6051">
                <a:solidFill>
                  <a:srgbClr val="640929"/>
                </a:solidFill>
                <a:latin typeface="Arialle Bold"/>
              </a:rPr>
              <a:t>Vehicle-Silhouettes</a:t>
            </a:r>
          </a:p>
          <a:p>
            <a:pPr algn="ctr">
              <a:lnSpc>
                <a:spcPts val="5446"/>
              </a:lnSpc>
            </a:pPr>
            <a:r>
              <a:rPr lang="en-US" sz="6051">
                <a:solidFill>
                  <a:srgbClr val="000000"/>
                </a:solidFill>
                <a:latin typeface="Arialle Bold"/>
              </a:rPr>
              <a:t> </a:t>
            </a:r>
          </a:p>
        </p:txBody>
      </p:sp>
      <p:sp>
        <p:nvSpPr>
          <p:cNvPr name="TextBox 14" id="14"/>
          <p:cNvSpPr txBox="true"/>
          <p:nvPr/>
        </p:nvSpPr>
        <p:spPr>
          <a:xfrm rot="0">
            <a:off x="6549610" y="5250909"/>
            <a:ext cx="5188781" cy="458470"/>
          </a:xfrm>
          <a:prstGeom prst="rect">
            <a:avLst/>
          </a:prstGeom>
        </p:spPr>
        <p:txBody>
          <a:bodyPr anchor="t" rtlCol="false" tIns="0" lIns="0" bIns="0" rIns="0">
            <a:spAutoFit/>
          </a:bodyPr>
          <a:lstStyle/>
          <a:p>
            <a:pPr algn="ctr">
              <a:lnSpc>
                <a:spcPts val="3409"/>
              </a:lnSpc>
            </a:pPr>
            <a:r>
              <a:rPr lang="en-US" sz="3099" spc="309">
                <a:solidFill>
                  <a:srgbClr val="BB12A4"/>
                </a:solidFill>
                <a:latin typeface="Arialle"/>
              </a:rPr>
              <a:t>DATA MINING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grpSp>
        <p:nvGrpSpPr>
          <p:cNvPr name="Group 2" id="2"/>
          <p:cNvGrpSpPr/>
          <p:nvPr/>
        </p:nvGrpSpPr>
        <p:grpSpPr>
          <a:xfrm rot="0">
            <a:off x="2038340" y="806113"/>
            <a:ext cx="15230485" cy="7251241"/>
            <a:chOff x="0" y="0"/>
            <a:chExt cx="13396969" cy="6378303"/>
          </a:xfrm>
        </p:grpSpPr>
        <p:sp>
          <p:nvSpPr>
            <p:cNvPr name="Freeform 3" id="3"/>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BDF3FF"/>
            </a:solidFill>
          </p:spPr>
        </p:sp>
      </p:grpSp>
      <p:grpSp>
        <p:nvGrpSpPr>
          <p:cNvPr name="Group 4" id="4"/>
          <p:cNvGrpSpPr/>
          <p:nvPr/>
        </p:nvGrpSpPr>
        <p:grpSpPr>
          <a:xfrm rot="0">
            <a:off x="1573920" y="1376831"/>
            <a:ext cx="15230485" cy="7251241"/>
            <a:chOff x="0" y="0"/>
            <a:chExt cx="13396969" cy="6378303"/>
          </a:xfrm>
        </p:grpSpPr>
        <p:sp>
          <p:nvSpPr>
            <p:cNvPr name="Freeform 5" id="5"/>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DBFD5"/>
            </a:solidFill>
          </p:spPr>
        </p:sp>
      </p:grpSp>
      <p:grpSp>
        <p:nvGrpSpPr>
          <p:cNvPr name="Group 6" id="6"/>
          <p:cNvGrpSpPr/>
          <p:nvPr/>
        </p:nvGrpSpPr>
        <p:grpSpPr>
          <a:xfrm rot="0">
            <a:off x="1076325" y="1936842"/>
            <a:ext cx="15230485" cy="7251241"/>
            <a:chOff x="0" y="0"/>
            <a:chExt cx="13396969" cy="6378303"/>
          </a:xfrm>
        </p:grpSpPr>
        <p:sp>
          <p:nvSpPr>
            <p:cNvPr name="Freeform 7" id="7"/>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FE6EF"/>
            </a:solidFill>
          </p:spPr>
        </p:sp>
      </p:grpSp>
      <p:sp>
        <p:nvSpPr>
          <p:cNvPr name="Freeform 8" id="8"/>
          <p:cNvSpPr/>
          <p:nvPr/>
        </p:nvSpPr>
        <p:spPr>
          <a:xfrm flipH="false" flipV="false" rot="0">
            <a:off x="3260427" y="6740260"/>
            <a:ext cx="3262534" cy="3155760"/>
          </a:xfrm>
          <a:custGeom>
            <a:avLst/>
            <a:gdLst/>
            <a:ahLst/>
            <a:cxnLst/>
            <a:rect r="r" b="b" t="t" l="l"/>
            <a:pathLst>
              <a:path h="3155760" w="3262534">
                <a:moveTo>
                  <a:pt x="0" y="0"/>
                </a:moveTo>
                <a:lnTo>
                  <a:pt x="3262534" y="0"/>
                </a:lnTo>
                <a:lnTo>
                  <a:pt x="3262534" y="3155760"/>
                </a:lnTo>
                <a:lnTo>
                  <a:pt x="0" y="3155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568568" y="3963850"/>
            <a:ext cx="8212310" cy="3101975"/>
          </a:xfrm>
          <a:prstGeom prst="rect">
            <a:avLst/>
          </a:prstGeom>
        </p:spPr>
        <p:txBody>
          <a:bodyPr anchor="t" rtlCol="false" tIns="0" lIns="0" bIns="0" rIns="0">
            <a:spAutoFit/>
          </a:bodyPr>
          <a:lstStyle/>
          <a:p>
            <a:pPr marL="0" indent="0" lvl="0">
              <a:lnSpc>
                <a:spcPts val="4900"/>
              </a:lnSpc>
            </a:pPr>
            <a:r>
              <a:rPr lang="en-US" sz="3500">
                <a:solidFill>
                  <a:srgbClr val="000000"/>
                </a:solidFill>
                <a:latin typeface="Arialle"/>
              </a:rPr>
              <a:t>Based on our findings we found out that the Gini Index emerges as the most reliable and accurate metric for this classification task. Based on accuracy and stability and precision.</a:t>
            </a:r>
          </a:p>
        </p:txBody>
      </p:sp>
      <p:sp>
        <p:nvSpPr>
          <p:cNvPr name="TextBox 10" id="10"/>
          <p:cNvSpPr txBox="true"/>
          <p:nvPr/>
        </p:nvSpPr>
        <p:spPr>
          <a:xfrm rot="0">
            <a:off x="0" y="2444292"/>
            <a:ext cx="6568568" cy="1409700"/>
          </a:xfrm>
          <a:prstGeom prst="rect">
            <a:avLst/>
          </a:prstGeom>
        </p:spPr>
        <p:txBody>
          <a:bodyPr anchor="t" rtlCol="false" tIns="0" lIns="0" bIns="0" rIns="0">
            <a:spAutoFit/>
          </a:bodyPr>
          <a:lstStyle/>
          <a:p>
            <a:pPr algn="ctr" marL="0" indent="0" lvl="0">
              <a:lnSpc>
                <a:spcPts val="10800"/>
              </a:lnSpc>
            </a:pPr>
            <a:r>
              <a:rPr lang="en-US" sz="9000">
                <a:solidFill>
                  <a:srgbClr val="000000"/>
                </a:solidFill>
                <a:latin typeface="Arialle"/>
              </a:rPr>
              <a:t>Findings</a:t>
            </a:r>
          </a:p>
        </p:txBody>
      </p:sp>
      <p:sp>
        <p:nvSpPr>
          <p:cNvPr name="Freeform 11" id="11"/>
          <p:cNvSpPr/>
          <p:nvPr/>
        </p:nvSpPr>
        <p:spPr>
          <a:xfrm flipH="false" flipV="false" rot="0">
            <a:off x="12552369" y="806113"/>
            <a:ext cx="3744916" cy="1525202"/>
          </a:xfrm>
          <a:custGeom>
            <a:avLst/>
            <a:gdLst/>
            <a:ahLst/>
            <a:cxnLst/>
            <a:rect r="r" b="b" t="t" l="l"/>
            <a:pathLst>
              <a:path h="1525202" w="3744916">
                <a:moveTo>
                  <a:pt x="0" y="0"/>
                </a:moveTo>
                <a:lnTo>
                  <a:pt x="3744916" y="0"/>
                </a:lnTo>
                <a:lnTo>
                  <a:pt x="3744916" y="1525202"/>
                </a:lnTo>
                <a:lnTo>
                  <a:pt x="0" y="1525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12302267" y="5881844"/>
            <a:ext cx="5787215" cy="4303583"/>
          </a:xfrm>
          <a:custGeom>
            <a:avLst/>
            <a:gdLst/>
            <a:ahLst/>
            <a:cxnLst/>
            <a:rect r="r" b="b" t="t" l="l"/>
            <a:pathLst>
              <a:path h="4303583" w="5787215">
                <a:moveTo>
                  <a:pt x="0" y="0"/>
                </a:moveTo>
                <a:lnTo>
                  <a:pt x="5787215" y="0"/>
                </a:lnTo>
                <a:lnTo>
                  <a:pt x="5787215" y="4303583"/>
                </a:lnTo>
                <a:lnTo>
                  <a:pt x="0" y="4303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81366" y="7556115"/>
            <a:ext cx="6546866" cy="1702185"/>
          </a:xfrm>
          <a:custGeom>
            <a:avLst/>
            <a:gdLst/>
            <a:ahLst/>
            <a:cxnLst/>
            <a:rect r="r" b="b" t="t" l="l"/>
            <a:pathLst>
              <a:path h="1702185" w="6546866">
                <a:moveTo>
                  <a:pt x="0" y="0"/>
                </a:moveTo>
                <a:lnTo>
                  <a:pt x="6546866" y="0"/>
                </a:lnTo>
                <a:lnTo>
                  <a:pt x="6546866" y="1702185"/>
                </a:lnTo>
                <a:lnTo>
                  <a:pt x="0" y="1702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30975" y="1505565"/>
            <a:ext cx="6703123" cy="4984686"/>
          </a:xfrm>
          <a:custGeom>
            <a:avLst/>
            <a:gdLst/>
            <a:ahLst/>
            <a:cxnLst/>
            <a:rect r="r" b="b" t="t" l="l"/>
            <a:pathLst>
              <a:path h="4984686" w="6703123">
                <a:moveTo>
                  <a:pt x="0" y="0"/>
                </a:moveTo>
                <a:lnTo>
                  <a:pt x="6703123" y="0"/>
                </a:lnTo>
                <a:lnTo>
                  <a:pt x="6703123" y="4984686"/>
                </a:lnTo>
                <a:lnTo>
                  <a:pt x="0" y="4984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2510" y="304702"/>
            <a:ext cx="5675347" cy="4220395"/>
          </a:xfrm>
          <a:custGeom>
            <a:avLst/>
            <a:gdLst/>
            <a:ahLst/>
            <a:cxnLst/>
            <a:rect r="r" b="b" t="t" l="l"/>
            <a:pathLst>
              <a:path h="4220395" w="5675347">
                <a:moveTo>
                  <a:pt x="0" y="0"/>
                </a:moveTo>
                <a:lnTo>
                  <a:pt x="5675348" y="0"/>
                </a:lnTo>
                <a:lnTo>
                  <a:pt x="5675348" y="4220395"/>
                </a:lnTo>
                <a:lnTo>
                  <a:pt x="0" y="4220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44899" y="1881462"/>
            <a:ext cx="6275274" cy="4000382"/>
          </a:xfrm>
          <a:custGeom>
            <a:avLst/>
            <a:gdLst/>
            <a:ahLst/>
            <a:cxnLst/>
            <a:rect r="r" b="b" t="t" l="l"/>
            <a:pathLst>
              <a:path h="4000382" w="6275274">
                <a:moveTo>
                  <a:pt x="0" y="0"/>
                </a:moveTo>
                <a:lnTo>
                  <a:pt x="6275275" y="0"/>
                </a:lnTo>
                <a:lnTo>
                  <a:pt x="6275275" y="4000382"/>
                </a:lnTo>
                <a:lnTo>
                  <a:pt x="0" y="4000382"/>
                </a:lnTo>
                <a:lnTo>
                  <a:pt x="0" y="0"/>
                </a:lnTo>
                <a:close/>
              </a:path>
            </a:pathLst>
          </a:custGeom>
          <a:blipFill>
            <a:blip r:embed="rId6"/>
            <a:stretch>
              <a:fillRect l="-9641" t="0" r="-11936" b="0"/>
            </a:stretch>
          </a:blipFill>
        </p:spPr>
      </p:sp>
      <p:sp>
        <p:nvSpPr>
          <p:cNvPr name="Freeform 7" id="7"/>
          <p:cNvSpPr/>
          <p:nvPr/>
        </p:nvSpPr>
        <p:spPr>
          <a:xfrm flipH="false" flipV="false" rot="0">
            <a:off x="413549" y="506742"/>
            <a:ext cx="5313270" cy="3568332"/>
          </a:xfrm>
          <a:custGeom>
            <a:avLst/>
            <a:gdLst/>
            <a:ahLst/>
            <a:cxnLst/>
            <a:rect r="r" b="b" t="t" l="l"/>
            <a:pathLst>
              <a:path h="3568332" w="5313270">
                <a:moveTo>
                  <a:pt x="0" y="0"/>
                </a:moveTo>
                <a:lnTo>
                  <a:pt x="5313270" y="0"/>
                </a:lnTo>
                <a:lnTo>
                  <a:pt x="5313270" y="3568332"/>
                </a:lnTo>
                <a:lnTo>
                  <a:pt x="0" y="3568332"/>
                </a:lnTo>
                <a:lnTo>
                  <a:pt x="0" y="0"/>
                </a:lnTo>
                <a:close/>
              </a:path>
            </a:pathLst>
          </a:custGeom>
          <a:blipFill>
            <a:blip r:embed="rId7"/>
            <a:stretch>
              <a:fillRect l="-8574" t="0" r="-8574" b="0"/>
            </a:stretch>
          </a:blipFill>
        </p:spPr>
      </p:sp>
      <p:sp>
        <p:nvSpPr>
          <p:cNvPr name="Freeform 8" id="8"/>
          <p:cNvSpPr/>
          <p:nvPr/>
        </p:nvSpPr>
        <p:spPr>
          <a:xfrm flipH="false" flipV="false" rot="0">
            <a:off x="12390288" y="6490251"/>
            <a:ext cx="5611174" cy="3523355"/>
          </a:xfrm>
          <a:custGeom>
            <a:avLst/>
            <a:gdLst/>
            <a:ahLst/>
            <a:cxnLst/>
            <a:rect r="r" b="b" t="t" l="l"/>
            <a:pathLst>
              <a:path h="3523355" w="5611174">
                <a:moveTo>
                  <a:pt x="0" y="0"/>
                </a:moveTo>
                <a:lnTo>
                  <a:pt x="5611174" y="0"/>
                </a:lnTo>
                <a:lnTo>
                  <a:pt x="5611174" y="3523355"/>
                </a:lnTo>
                <a:lnTo>
                  <a:pt x="0" y="3523355"/>
                </a:lnTo>
                <a:lnTo>
                  <a:pt x="0" y="0"/>
                </a:lnTo>
                <a:close/>
              </a:path>
            </a:pathLst>
          </a:custGeom>
          <a:blipFill>
            <a:blip r:embed="rId8"/>
            <a:stretch>
              <a:fillRect l="-8979" t="0" r="-12273"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3601138" y="-171412"/>
            <a:ext cx="12448791" cy="9098934"/>
          </a:xfrm>
          <a:custGeom>
            <a:avLst/>
            <a:gdLst/>
            <a:ahLst/>
            <a:cxnLst/>
            <a:rect r="r" b="b" t="t" l="l"/>
            <a:pathLst>
              <a:path h="9098934" w="12448791">
                <a:moveTo>
                  <a:pt x="0" y="0"/>
                </a:moveTo>
                <a:lnTo>
                  <a:pt x="12448791" y="0"/>
                </a:lnTo>
                <a:lnTo>
                  <a:pt x="12448791" y="9098935"/>
                </a:lnTo>
                <a:lnTo>
                  <a:pt x="0" y="9098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71766" y="1543874"/>
            <a:ext cx="6206495" cy="3678759"/>
          </a:xfrm>
          <a:custGeom>
            <a:avLst/>
            <a:gdLst/>
            <a:ahLst/>
            <a:cxnLst/>
            <a:rect r="r" b="b" t="t" l="l"/>
            <a:pathLst>
              <a:path h="3678759" w="6206495">
                <a:moveTo>
                  <a:pt x="0" y="0"/>
                </a:moveTo>
                <a:lnTo>
                  <a:pt x="6206495" y="0"/>
                </a:lnTo>
                <a:lnTo>
                  <a:pt x="6206495" y="3678759"/>
                </a:lnTo>
                <a:lnTo>
                  <a:pt x="0" y="3678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7106" y="476390"/>
            <a:ext cx="6992117" cy="6992117"/>
          </a:xfrm>
          <a:custGeom>
            <a:avLst/>
            <a:gdLst/>
            <a:ahLst/>
            <a:cxnLst/>
            <a:rect r="r" b="b" t="t" l="l"/>
            <a:pathLst>
              <a:path h="6992117" w="6992117">
                <a:moveTo>
                  <a:pt x="0" y="0"/>
                </a:moveTo>
                <a:lnTo>
                  <a:pt x="6992117" y="0"/>
                </a:lnTo>
                <a:lnTo>
                  <a:pt x="6992117" y="6992117"/>
                </a:lnTo>
                <a:lnTo>
                  <a:pt x="0" y="6992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209545" y="2680502"/>
            <a:ext cx="5092787" cy="1004585"/>
          </a:xfrm>
          <a:prstGeom prst="rect">
            <a:avLst/>
          </a:prstGeom>
        </p:spPr>
        <p:txBody>
          <a:bodyPr anchor="t" rtlCol="false" tIns="0" lIns="0" bIns="0" rIns="0">
            <a:spAutoFit/>
          </a:bodyPr>
          <a:lstStyle/>
          <a:p>
            <a:pPr algn="ctr" marL="0" indent="0" lvl="0">
              <a:lnSpc>
                <a:spcPts val="7300"/>
              </a:lnSpc>
            </a:pPr>
            <a:r>
              <a:rPr lang="en-US" sz="7300" spc="-219">
                <a:solidFill>
                  <a:srgbClr val="000000"/>
                </a:solidFill>
                <a:latin typeface="Arialle"/>
              </a:rPr>
              <a:t>Clustering</a:t>
            </a:r>
          </a:p>
        </p:txBody>
      </p:sp>
      <p:sp>
        <p:nvSpPr>
          <p:cNvPr name="TextBox 6" id="6"/>
          <p:cNvSpPr txBox="true"/>
          <p:nvPr/>
        </p:nvSpPr>
        <p:spPr>
          <a:xfrm rot="0">
            <a:off x="9324047" y="5351531"/>
            <a:ext cx="7754214" cy="4521012"/>
          </a:xfrm>
          <a:prstGeom prst="rect">
            <a:avLst/>
          </a:prstGeom>
        </p:spPr>
        <p:txBody>
          <a:bodyPr anchor="t" rtlCol="false" tIns="0" lIns="0" bIns="0" rIns="0">
            <a:spAutoFit/>
          </a:bodyPr>
          <a:lstStyle/>
          <a:p>
            <a:pPr marL="0" indent="0" lvl="0">
              <a:lnSpc>
                <a:spcPts val="4478"/>
              </a:lnSpc>
            </a:pPr>
            <a:r>
              <a:rPr lang="en-US" sz="3198">
                <a:solidFill>
                  <a:srgbClr val="000000"/>
                </a:solidFill>
                <a:latin typeface="Arialle"/>
              </a:rPr>
              <a:t>Clustering is an unsupervised learning approach that revolves around grouping similar data points while maintaining a distance from dissimilar ones.In our project, the clustering method entails bringing together data points that share similarities, enabling the recognition of patterns within the 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Freeform 2" id="2"/>
          <p:cNvSpPr/>
          <p:nvPr/>
        </p:nvSpPr>
        <p:spPr>
          <a:xfrm flipH="false" flipV="false" rot="0">
            <a:off x="6243577" y="1247278"/>
            <a:ext cx="11650466" cy="5782867"/>
          </a:xfrm>
          <a:custGeom>
            <a:avLst/>
            <a:gdLst/>
            <a:ahLst/>
            <a:cxnLst/>
            <a:rect r="r" b="b" t="t" l="l"/>
            <a:pathLst>
              <a:path h="5782867" w="11650466">
                <a:moveTo>
                  <a:pt x="0" y="0"/>
                </a:moveTo>
                <a:lnTo>
                  <a:pt x="11650465" y="0"/>
                </a:lnTo>
                <a:lnTo>
                  <a:pt x="11650465" y="5782868"/>
                </a:lnTo>
                <a:lnTo>
                  <a:pt x="0" y="5782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357" y="6438527"/>
            <a:ext cx="6019284" cy="1499349"/>
          </a:xfrm>
          <a:custGeom>
            <a:avLst/>
            <a:gdLst/>
            <a:ahLst/>
            <a:cxnLst/>
            <a:rect r="r" b="b" t="t" l="l"/>
            <a:pathLst>
              <a:path h="1499349" w="6019284">
                <a:moveTo>
                  <a:pt x="0" y="0"/>
                </a:moveTo>
                <a:lnTo>
                  <a:pt x="6019283" y="0"/>
                </a:lnTo>
                <a:lnTo>
                  <a:pt x="6019283" y="1499349"/>
                </a:lnTo>
                <a:lnTo>
                  <a:pt x="0" y="1499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1200" y="2100998"/>
            <a:ext cx="5459597" cy="2781300"/>
          </a:xfrm>
          <a:prstGeom prst="rect">
            <a:avLst/>
          </a:prstGeom>
        </p:spPr>
        <p:txBody>
          <a:bodyPr anchor="t" rtlCol="false" tIns="0" lIns="0" bIns="0" rIns="0">
            <a:spAutoFit/>
          </a:bodyPr>
          <a:lstStyle/>
          <a:p>
            <a:pPr algn="ctr" marL="0" indent="0" lvl="0">
              <a:lnSpc>
                <a:spcPts val="10800"/>
              </a:lnSpc>
            </a:pPr>
            <a:r>
              <a:rPr lang="en-US" sz="9000">
                <a:solidFill>
                  <a:srgbClr val="000000"/>
                </a:solidFill>
                <a:latin typeface="Arialle"/>
              </a:rPr>
              <a:t>What we did:</a:t>
            </a:r>
          </a:p>
        </p:txBody>
      </p:sp>
      <p:sp>
        <p:nvSpPr>
          <p:cNvPr name="TextBox 5" id="5"/>
          <p:cNvSpPr txBox="true"/>
          <p:nvPr/>
        </p:nvSpPr>
        <p:spPr>
          <a:xfrm rot="0">
            <a:off x="6498683" y="1800543"/>
            <a:ext cx="11140253" cy="6600189"/>
          </a:xfrm>
          <a:prstGeom prst="rect">
            <a:avLst/>
          </a:prstGeom>
        </p:spPr>
        <p:txBody>
          <a:bodyPr anchor="t" rtlCol="false" tIns="0" lIns="0" bIns="0" rIns="0">
            <a:spAutoFit/>
          </a:bodyPr>
          <a:lstStyle/>
          <a:p>
            <a:pPr algn="ctr">
              <a:lnSpc>
                <a:spcPts val="4760"/>
              </a:lnSpc>
            </a:pPr>
            <a:r>
              <a:rPr lang="en-US" sz="3400">
                <a:solidFill>
                  <a:srgbClr val="000000"/>
                </a:solidFill>
                <a:latin typeface="Arialle"/>
              </a:rPr>
              <a:t>In this method, we experimented with three different values for k (cluster sizes) and examined the rationale behind selecting them. We utilized visuals, applied the Bcubed calculation, and further assessed the results to gain a deeper understanding. Finally, we conducted evaluations using specific metrics to determine the most suitable k size for our analysis.</a:t>
            </a:r>
          </a:p>
          <a:p>
            <a:pPr algn="ctr">
              <a:lnSpc>
                <a:spcPts val="4760"/>
              </a:lnSpc>
            </a:pPr>
          </a:p>
          <a:p>
            <a:pPr algn="ctr">
              <a:lnSpc>
                <a:spcPts val="4760"/>
              </a:lnSpc>
            </a:pPr>
          </a:p>
          <a:p>
            <a:pPr algn="ctr">
              <a:lnSpc>
                <a:spcPts val="4760"/>
              </a:lnSpc>
            </a:pPr>
          </a:p>
          <a:p>
            <a:pPr algn="ctr" marL="0" indent="0" lvl="0">
              <a:lnSpc>
                <a:spcPts val="47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grpSp>
        <p:nvGrpSpPr>
          <p:cNvPr name="Group 2" id="2"/>
          <p:cNvGrpSpPr/>
          <p:nvPr/>
        </p:nvGrpSpPr>
        <p:grpSpPr>
          <a:xfrm rot="0">
            <a:off x="2038340" y="806113"/>
            <a:ext cx="15230485" cy="7251241"/>
            <a:chOff x="0" y="0"/>
            <a:chExt cx="13396969" cy="6378303"/>
          </a:xfrm>
        </p:grpSpPr>
        <p:sp>
          <p:nvSpPr>
            <p:cNvPr name="Freeform 3" id="3"/>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BDF3FF"/>
            </a:solidFill>
          </p:spPr>
        </p:sp>
      </p:grpSp>
      <p:grpSp>
        <p:nvGrpSpPr>
          <p:cNvPr name="Group 4" id="4"/>
          <p:cNvGrpSpPr/>
          <p:nvPr/>
        </p:nvGrpSpPr>
        <p:grpSpPr>
          <a:xfrm rot="0">
            <a:off x="1573920" y="1376831"/>
            <a:ext cx="15230485" cy="7251241"/>
            <a:chOff x="0" y="0"/>
            <a:chExt cx="13396969" cy="6378303"/>
          </a:xfrm>
        </p:grpSpPr>
        <p:sp>
          <p:nvSpPr>
            <p:cNvPr name="Freeform 5" id="5"/>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DBFD5"/>
            </a:solidFill>
          </p:spPr>
        </p:sp>
      </p:grpSp>
      <p:grpSp>
        <p:nvGrpSpPr>
          <p:cNvPr name="Group 6" id="6"/>
          <p:cNvGrpSpPr/>
          <p:nvPr/>
        </p:nvGrpSpPr>
        <p:grpSpPr>
          <a:xfrm rot="0">
            <a:off x="1076325" y="1936842"/>
            <a:ext cx="15230485" cy="7251241"/>
            <a:chOff x="0" y="0"/>
            <a:chExt cx="13396969" cy="6378303"/>
          </a:xfrm>
        </p:grpSpPr>
        <p:sp>
          <p:nvSpPr>
            <p:cNvPr name="Freeform 7" id="7"/>
            <p:cNvSpPr/>
            <p:nvPr/>
          </p:nvSpPr>
          <p:spPr>
            <a:xfrm flipH="false" flipV="false" rot="0">
              <a:off x="0" y="0"/>
              <a:ext cx="13396970" cy="6378303"/>
            </a:xfrm>
            <a:custGeom>
              <a:avLst/>
              <a:gdLst/>
              <a:ahLst/>
              <a:cxnLst/>
              <a:rect r="r" b="b" t="t" l="l"/>
              <a:pathLst>
                <a:path h="6378303" w="13396970">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FE6EF"/>
            </a:solidFill>
          </p:spPr>
        </p:sp>
      </p:grpSp>
      <p:sp>
        <p:nvSpPr>
          <p:cNvPr name="Freeform 8" id="8"/>
          <p:cNvSpPr/>
          <p:nvPr/>
        </p:nvSpPr>
        <p:spPr>
          <a:xfrm flipH="false" flipV="false" rot="0">
            <a:off x="3260427" y="6740260"/>
            <a:ext cx="3262534" cy="3155760"/>
          </a:xfrm>
          <a:custGeom>
            <a:avLst/>
            <a:gdLst/>
            <a:ahLst/>
            <a:cxnLst/>
            <a:rect r="r" b="b" t="t" l="l"/>
            <a:pathLst>
              <a:path h="3155760" w="3262534">
                <a:moveTo>
                  <a:pt x="0" y="0"/>
                </a:moveTo>
                <a:lnTo>
                  <a:pt x="3262534" y="0"/>
                </a:lnTo>
                <a:lnTo>
                  <a:pt x="3262534" y="3155760"/>
                </a:lnTo>
                <a:lnTo>
                  <a:pt x="0" y="3155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568568" y="3267384"/>
            <a:ext cx="8896231" cy="4693746"/>
          </a:xfrm>
          <a:prstGeom prst="rect">
            <a:avLst/>
          </a:prstGeom>
        </p:spPr>
        <p:txBody>
          <a:bodyPr anchor="t" rtlCol="false" tIns="0" lIns="0" bIns="0" rIns="0">
            <a:spAutoFit/>
          </a:bodyPr>
          <a:lstStyle/>
          <a:p>
            <a:pPr>
              <a:lnSpc>
                <a:spcPts val="5308"/>
              </a:lnSpc>
            </a:pPr>
          </a:p>
          <a:p>
            <a:pPr marL="0" indent="0" lvl="0">
              <a:lnSpc>
                <a:spcPts val="5308"/>
              </a:lnSpc>
            </a:pPr>
            <a:r>
              <a:rPr lang="en-US" sz="3791">
                <a:solidFill>
                  <a:srgbClr val="000000"/>
                </a:solidFill>
                <a:latin typeface="Arialle"/>
              </a:rPr>
              <a:t>After experimenting with three different k sizes and analyzing visuals and evaluation methods, we determined that our dataset is best represented by 2 clusters, with minimal overlap between them.</a:t>
            </a:r>
          </a:p>
        </p:txBody>
      </p:sp>
      <p:sp>
        <p:nvSpPr>
          <p:cNvPr name="TextBox 10" id="10"/>
          <p:cNvSpPr txBox="true"/>
          <p:nvPr/>
        </p:nvSpPr>
        <p:spPr>
          <a:xfrm rot="0">
            <a:off x="0" y="2444292"/>
            <a:ext cx="6568568" cy="1409700"/>
          </a:xfrm>
          <a:prstGeom prst="rect">
            <a:avLst/>
          </a:prstGeom>
        </p:spPr>
        <p:txBody>
          <a:bodyPr anchor="t" rtlCol="false" tIns="0" lIns="0" bIns="0" rIns="0">
            <a:spAutoFit/>
          </a:bodyPr>
          <a:lstStyle/>
          <a:p>
            <a:pPr algn="ctr" marL="0" indent="0" lvl="0">
              <a:lnSpc>
                <a:spcPts val="10800"/>
              </a:lnSpc>
            </a:pPr>
            <a:r>
              <a:rPr lang="en-US" sz="9000">
                <a:solidFill>
                  <a:srgbClr val="000000"/>
                </a:solidFill>
                <a:latin typeface="Arialle"/>
              </a:rPr>
              <a:t>Findings</a:t>
            </a:r>
          </a:p>
        </p:txBody>
      </p:sp>
      <p:sp>
        <p:nvSpPr>
          <p:cNvPr name="Freeform 11" id="11"/>
          <p:cNvSpPr/>
          <p:nvPr/>
        </p:nvSpPr>
        <p:spPr>
          <a:xfrm flipH="false" flipV="false" rot="0">
            <a:off x="12552369" y="806113"/>
            <a:ext cx="3744916" cy="1525202"/>
          </a:xfrm>
          <a:custGeom>
            <a:avLst/>
            <a:gdLst/>
            <a:ahLst/>
            <a:cxnLst/>
            <a:rect r="r" b="b" t="t" l="l"/>
            <a:pathLst>
              <a:path h="1525202" w="3744916">
                <a:moveTo>
                  <a:pt x="0" y="0"/>
                </a:moveTo>
                <a:lnTo>
                  <a:pt x="3744916" y="0"/>
                </a:lnTo>
                <a:lnTo>
                  <a:pt x="3744916" y="1525202"/>
                </a:lnTo>
                <a:lnTo>
                  <a:pt x="0" y="1525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9352668" y="3781203"/>
            <a:ext cx="8402530" cy="6248427"/>
          </a:xfrm>
          <a:custGeom>
            <a:avLst/>
            <a:gdLst/>
            <a:ahLst/>
            <a:cxnLst/>
            <a:rect r="r" b="b" t="t" l="l"/>
            <a:pathLst>
              <a:path h="6248427" w="8402530">
                <a:moveTo>
                  <a:pt x="0" y="0"/>
                </a:moveTo>
                <a:lnTo>
                  <a:pt x="8402530" y="0"/>
                </a:lnTo>
                <a:lnTo>
                  <a:pt x="8402530" y="6248426"/>
                </a:lnTo>
                <a:lnTo>
                  <a:pt x="0" y="6248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81366" y="7556115"/>
            <a:ext cx="6546866" cy="1702185"/>
          </a:xfrm>
          <a:custGeom>
            <a:avLst/>
            <a:gdLst/>
            <a:ahLst/>
            <a:cxnLst/>
            <a:rect r="r" b="b" t="t" l="l"/>
            <a:pathLst>
              <a:path h="1702185" w="6546866">
                <a:moveTo>
                  <a:pt x="0" y="0"/>
                </a:moveTo>
                <a:lnTo>
                  <a:pt x="6546866" y="0"/>
                </a:lnTo>
                <a:lnTo>
                  <a:pt x="6546866" y="1702185"/>
                </a:lnTo>
                <a:lnTo>
                  <a:pt x="0" y="1702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12010" y="1981679"/>
            <a:ext cx="3219991" cy="1809049"/>
          </a:xfrm>
          <a:custGeom>
            <a:avLst/>
            <a:gdLst/>
            <a:ahLst/>
            <a:cxnLst/>
            <a:rect r="r" b="b" t="t" l="l"/>
            <a:pathLst>
              <a:path h="1809049" w="3219991">
                <a:moveTo>
                  <a:pt x="0" y="0"/>
                </a:moveTo>
                <a:lnTo>
                  <a:pt x="3219991" y="0"/>
                </a:lnTo>
                <a:lnTo>
                  <a:pt x="3219991" y="1809049"/>
                </a:lnTo>
                <a:lnTo>
                  <a:pt x="0" y="1809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2790" y="290939"/>
            <a:ext cx="8402530" cy="6248427"/>
          </a:xfrm>
          <a:custGeom>
            <a:avLst/>
            <a:gdLst/>
            <a:ahLst/>
            <a:cxnLst/>
            <a:rect r="r" b="b" t="t" l="l"/>
            <a:pathLst>
              <a:path h="6248427" w="8402530">
                <a:moveTo>
                  <a:pt x="0" y="0"/>
                </a:moveTo>
                <a:lnTo>
                  <a:pt x="8402530" y="0"/>
                </a:lnTo>
                <a:lnTo>
                  <a:pt x="8402530" y="6248426"/>
                </a:lnTo>
                <a:lnTo>
                  <a:pt x="0" y="6248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4962" y="395786"/>
            <a:ext cx="7977561" cy="6038731"/>
          </a:xfrm>
          <a:custGeom>
            <a:avLst/>
            <a:gdLst/>
            <a:ahLst/>
            <a:cxnLst/>
            <a:rect r="r" b="b" t="t" l="l"/>
            <a:pathLst>
              <a:path h="6038731" w="7977561">
                <a:moveTo>
                  <a:pt x="0" y="0"/>
                </a:moveTo>
                <a:lnTo>
                  <a:pt x="7977561" y="0"/>
                </a:lnTo>
                <a:lnTo>
                  <a:pt x="7977561" y="6038731"/>
                </a:lnTo>
                <a:lnTo>
                  <a:pt x="0" y="6038731"/>
                </a:lnTo>
                <a:lnTo>
                  <a:pt x="0" y="0"/>
                </a:lnTo>
                <a:close/>
              </a:path>
            </a:pathLst>
          </a:custGeom>
          <a:blipFill>
            <a:blip r:embed="rId8"/>
            <a:stretch>
              <a:fillRect l="0" t="-121" r="0" b="-121"/>
            </a:stretch>
          </a:blipFill>
        </p:spPr>
      </p:sp>
      <p:sp>
        <p:nvSpPr>
          <p:cNvPr name="Freeform 7" id="7"/>
          <p:cNvSpPr/>
          <p:nvPr/>
        </p:nvSpPr>
        <p:spPr>
          <a:xfrm flipH="false" flipV="false" rot="0">
            <a:off x="9600617" y="3930592"/>
            <a:ext cx="7906632" cy="5949649"/>
          </a:xfrm>
          <a:custGeom>
            <a:avLst/>
            <a:gdLst/>
            <a:ahLst/>
            <a:cxnLst/>
            <a:rect r="r" b="b" t="t" l="l"/>
            <a:pathLst>
              <a:path h="5949649" w="7906632">
                <a:moveTo>
                  <a:pt x="0" y="0"/>
                </a:moveTo>
                <a:lnTo>
                  <a:pt x="7906632" y="0"/>
                </a:lnTo>
                <a:lnTo>
                  <a:pt x="7906632" y="5949649"/>
                </a:lnTo>
                <a:lnTo>
                  <a:pt x="0" y="5949649"/>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Freeform 2" id="2"/>
          <p:cNvSpPr/>
          <p:nvPr/>
        </p:nvSpPr>
        <p:spPr>
          <a:xfrm flipH="true" flipV="false" rot="0">
            <a:off x="-1909319" y="1133450"/>
            <a:ext cx="5446713" cy="2366844"/>
          </a:xfrm>
          <a:custGeom>
            <a:avLst/>
            <a:gdLst/>
            <a:ahLst/>
            <a:cxnLst/>
            <a:rect r="r" b="b" t="t" l="l"/>
            <a:pathLst>
              <a:path h="2366844" w="5446713">
                <a:moveTo>
                  <a:pt x="5446713" y="0"/>
                </a:moveTo>
                <a:lnTo>
                  <a:pt x="0" y="0"/>
                </a:lnTo>
                <a:lnTo>
                  <a:pt x="0" y="2366845"/>
                </a:lnTo>
                <a:lnTo>
                  <a:pt x="5446713" y="2366845"/>
                </a:lnTo>
                <a:lnTo>
                  <a:pt x="54467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8013" y="855047"/>
            <a:ext cx="7856724" cy="2942700"/>
          </a:xfrm>
          <a:custGeom>
            <a:avLst/>
            <a:gdLst/>
            <a:ahLst/>
            <a:cxnLst/>
            <a:rect r="r" b="b" t="t" l="l"/>
            <a:pathLst>
              <a:path h="2942700" w="7856724">
                <a:moveTo>
                  <a:pt x="0" y="0"/>
                </a:moveTo>
                <a:lnTo>
                  <a:pt x="7856724" y="0"/>
                </a:lnTo>
                <a:lnTo>
                  <a:pt x="7856724" y="2942701"/>
                </a:lnTo>
                <a:lnTo>
                  <a:pt x="0" y="2942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94831" y="-1247454"/>
            <a:ext cx="4185360" cy="3858141"/>
          </a:xfrm>
          <a:custGeom>
            <a:avLst/>
            <a:gdLst/>
            <a:ahLst/>
            <a:cxnLst/>
            <a:rect r="r" b="b" t="t" l="l"/>
            <a:pathLst>
              <a:path h="3858141" w="4185360">
                <a:moveTo>
                  <a:pt x="0" y="0"/>
                </a:moveTo>
                <a:lnTo>
                  <a:pt x="4185360" y="0"/>
                </a:lnTo>
                <a:lnTo>
                  <a:pt x="4185360" y="3858141"/>
                </a:lnTo>
                <a:lnTo>
                  <a:pt x="0" y="3858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793039" y="1773945"/>
            <a:ext cx="6663823" cy="1238256"/>
          </a:xfrm>
          <a:prstGeom prst="rect">
            <a:avLst/>
          </a:prstGeom>
        </p:spPr>
        <p:txBody>
          <a:bodyPr anchor="t" rtlCol="false" tIns="0" lIns="0" bIns="0" rIns="0">
            <a:spAutoFit/>
          </a:bodyPr>
          <a:lstStyle/>
          <a:p>
            <a:pPr algn="ctr" marL="0" indent="0" lvl="0">
              <a:lnSpc>
                <a:spcPts val="9000"/>
              </a:lnSpc>
            </a:pPr>
            <a:r>
              <a:rPr lang="en-US" sz="9000">
                <a:solidFill>
                  <a:srgbClr val="000000"/>
                </a:solidFill>
                <a:latin typeface="Arialle"/>
              </a:rPr>
              <a:t>Our Team</a:t>
            </a:r>
          </a:p>
        </p:txBody>
      </p:sp>
      <p:sp>
        <p:nvSpPr>
          <p:cNvPr name="TextBox 6" id="6"/>
          <p:cNvSpPr txBox="true"/>
          <p:nvPr/>
        </p:nvSpPr>
        <p:spPr>
          <a:xfrm rot="0">
            <a:off x="1262700" y="8375308"/>
            <a:ext cx="4549389" cy="419101"/>
          </a:xfrm>
          <a:prstGeom prst="rect">
            <a:avLst/>
          </a:prstGeom>
        </p:spPr>
        <p:txBody>
          <a:bodyPr anchor="t" rtlCol="false" tIns="0" lIns="0" bIns="0" rIns="0">
            <a:spAutoFit/>
          </a:bodyPr>
          <a:lstStyle/>
          <a:p>
            <a:pPr algn="ctr" marL="0" indent="0" lvl="0">
              <a:lnSpc>
                <a:spcPts val="3000"/>
              </a:lnSpc>
            </a:pPr>
            <a:r>
              <a:rPr lang="en-US" sz="3000">
                <a:solidFill>
                  <a:srgbClr val="000000"/>
                </a:solidFill>
                <a:latin typeface="Arialle Bold"/>
              </a:rPr>
              <a:t>SHAHAD ALHADDAD</a:t>
            </a:r>
          </a:p>
        </p:txBody>
      </p:sp>
      <p:sp>
        <p:nvSpPr>
          <p:cNvPr name="TextBox 7" id="7"/>
          <p:cNvSpPr txBox="true"/>
          <p:nvPr/>
        </p:nvSpPr>
        <p:spPr>
          <a:xfrm rot="0">
            <a:off x="6893882" y="8375308"/>
            <a:ext cx="4549389" cy="419101"/>
          </a:xfrm>
          <a:prstGeom prst="rect">
            <a:avLst/>
          </a:prstGeom>
        </p:spPr>
        <p:txBody>
          <a:bodyPr anchor="t" rtlCol="false" tIns="0" lIns="0" bIns="0" rIns="0">
            <a:spAutoFit/>
          </a:bodyPr>
          <a:lstStyle/>
          <a:p>
            <a:pPr algn="ctr" marL="0" indent="0" lvl="0">
              <a:lnSpc>
                <a:spcPts val="3000"/>
              </a:lnSpc>
            </a:pPr>
            <a:r>
              <a:rPr lang="en-US" sz="3000">
                <a:solidFill>
                  <a:srgbClr val="000000"/>
                </a:solidFill>
                <a:latin typeface="Arialle Bold"/>
              </a:rPr>
              <a:t>LINA ALBARRAK</a:t>
            </a:r>
          </a:p>
        </p:txBody>
      </p:sp>
      <p:sp>
        <p:nvSpPr>
          <p:cNvPr name="TextBox 8" id="8"/>
          <p:cNvSpPr txBox="true"/>
          <p:nvPr/>
        </p:nvSpPr>
        <p:spPr>
          <a:xfrm rot="0">
            <a:off x="12475911" y="8375308"/>
            <a:ext cx="4549389" cy="419101"/>
          </a:xfrm>
          <a:prstGeom prst="rect">
            <a:avLst/>
          </a:prstGeom>
        </p:spPr>
        <p:txBody>
          <a:bodyPr anchor="t" rtlCol="false" tIns="0" lIns="0" bIns="0" rIns="0">
            <a:spAutoFit/>
          </a:bodyPr>
          <a:lstStyle/>
          <a:p>
            <a:pPr algn="ctr" marL="0" indent="0" lvl="0">
              <a:lnSpc>
                <a:spcPts val="3000"/>
              </a:lnSpc>
            </a:pPr>
            <a:r>
              <a:rPr lang="en-US" sz="3000">
                <a:solidFill>
                  <a:srgbClr val="000000"/>
                </a:solidFill>
                <a:latin typeface="Arialle Bold"/>
              </a:rPr>
              <a:t>WEJOUD ALKHASHLAN </a:t>
            </a:r>
          </a:p>
        </p:txBody>
      </p:sp>
      <p:sp>
        <p:nvSpPr>
          <p:cNvPr name="TextBox 9" id="9"/>
          <p:cNvSpPr txBox="true"/>
          <p:nvPr/>
        </p:nvSpPr>
        <p:spPr>
          <a:xfrm rot="0">
            <a:off x="1262700" y="8961119"/>
            <a:ext cx="4549389" cy="382906"/>
          </a:xfrm>
          <a:prstGeom prst="rect">
            <a:avLst/>
          </a:prstGeom>
        </p:spPr>
        <p:txBody>
          <a:bodyPr anchor="t" rtlCol="false" tIns="0" lIns="0" bIns="0" rIns="0">
            <a:spAutoFit/>
          </a:bodyPr>
          <a:lstStyle/>
          <a:p>
            <a:pPr algn="ctr" marL="0" indent="0" lvl="0">
              <a:lnSpc>
                <a:spcPts val="2700"/>
              </a:lnSpc>
            </a:pPr>
            <a:r>
              <a:rPr lang="en-US" sz="2700">
                <a:solidFill>
                  <a:srgbClr val="000000"/>
                </a:solidFill>
                <a:latin typeface="Arialle"/>
              </a:rPr>
              <a:t>443203031</a:t>
            </a:r>
          </a:p>
        </p:txBody>
      </p:sp>
      <p:sp>
        <p:nvSpPr>
          <p:cNvPr name="TextBox 10" id="10"/>
          <p:cNvSpPr txBox="true"/>
          <p:nvPr/>
        </p:nvSpPr>
        <p:spPr>
          <a:xfrm rot="0">
            <a:off x="6893882" y="8961119"/>
            <a:ext cx="4549389" cy="382906"/>
          </a:xfrm>
          <a:prstGeom prst="rect">
            <a:avLst/>
          </a:prstGeom>
        </p:spPr>
        <p:txBody>
          <a:bodyPr anchor="t" rtlCol="false" tIns="0" lIns="0" bIns="0" rIns="0">
            <a:spAutoFit/>
          </a:bodyPr>
          <a:lstStyle/>
          <a:p>
            <a:pPr algn="ctr" marL="0" indent="0" lvl="0">
              <a:lnSpc>
                <a:spcPts val="2700"/>
              </a:lnSpc>
            </a:pPr>
            <a:r>
              <a:rPr lang="en-US" sz="2700">
                <a:solidFill>
                  <a:srgbClr val="000000"/>
                </a:solidFill>
                <a:latin typeface="Arialle"/>
              </a:rPr>
              <a:t>443200557</a:t>
            </a:r>
          </a:p>
        </p:txBody>
      </p:sp>
      <p:sp>
        <p:nvSpPr>
          <p:cNvPr name="TextBox 11" id="11"/>
          <p:cNvSpPr txBox="true"/>
          <p:nvPr/>
        </p:nvSpPr>
        <p:spPr>
          <a:xfrm rot="0">
            <a:off x="12456861" y="8961119"/>
            <a:ext cx="4549389" cy="382906"/>
          </a:xfrm>
          <a:prstGeom prst="rect">
            <a:avLst/>
          </a:prstGeom>
        </p:spPr>
        <p:txBody>
          <a:bodyPr anchor="t" rtlCol="false" tIns="0" lIns="0" bIns="0" rIns="0">
            <a:spAutoFit/>
          </a:bodyPr>
          <a:lstStyle/>
          <a:p>
            <a:pPr algn="ctr" marL="0" indent="0" lvl="0">
              <a:lnSpc>
                <a:spcPts val="2700"/>
              </a:lnSpc>
            </a:pPr>
            <a:r>
              <a:rPr lang="en-US" sz="2700">
                <a:solidFill>
                  <a:srgbClr val="000000"/>
                </a:solidFill>
                <a:latin typeface="Arialle"/>
              </a:rPr>
              <a:t>442200119</a:t>
            </a:r>
          </a:p>
        </p:txBody>
      </p:sp>
      <p:sp>
        <p:nvSpPr>
          <p:cNvPr name="TextBox 12" id="12"/>
          <p:cNvSpPr txBox="true"/>
          <p:nvPr/>
        </p:nvSpPr>
        <p:spPr>
          <a:xfrm rot="0">
            <a:off x="5812089" y="4274503"/>
            <a:ext cx="710238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true" flipV="false" rot="0">
            <a:off x="7181111" y="-173992"/>
            <a:ext cx="14550350" cy="10634983"/>
          </a:xfrm>
          <a:custGeom>
            <a:avLst/>
            <a:gdLst/>
            <a:ahLst/>
            <a:cxnLst/>
            <a:rect r="r" b="b" t="t" l="l"/>
            <a:pathLst>
              <a:path h="10634983" w="14550350">
                <a:moveTo>
                  <a:pt x="14550350" y="0"/>
                </a:moveTo>
                <a:lnTo>
                  <a:pt x="0" y="0"/>
                </a:lnTo>
                <a:lnTo>
                  <a:pt x="0" y="10634984"/>
                </a:lnTo>
                <a:lnTo>
                  <a:pt x="14550350" y="10634984"/>
                </a:lnTo>
                <a:lnTo>
                  <a:pt x="145503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5940"/>
            <a:ext cx="2878205" cy="2637156"/>
          </a:xfrm>
          <a:custGeom>
            <a:avLst/>
            <a:gdLst/>
            <a:ahLst/>
            <a:cxnLst/>
            <a:rect r="r" b="b" t="t" l="l"/>
            <a:pathLst>
              <a:path h="2637156" w="2878205">
                <a:moveTo>
                  <a:pt x="0" y="0"/>
                </a:moveTo>
                <a:lnTo>
                  <a:pt x="2878205" y="0"/>
                </a:lnTo>
                <a:lnTo>
                  <a:pt x="2878205" y="2637155"/>
                </a:lnTo>
                <a:lnTo>
                  <a:pt x="0" y="2637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162" y="4913985"/>
            <a:ext cx="2404176" cy="2585135"/>
          </a:xfrm>
          <a:custGeom>
            <a:avLst/>
            <a:gdLst/>
            <a:ahLst/>
            <a:cxnLst/>
            <a:rect r="r" b="b" t="t" l="l"/>
            <a:pathLst>
              <a:path h="2585135" w="2404176">
                <a:moveTo>
                  <a:pt x="0" y="0"/>
                </a:moveTo>
                <a:lnTo>
                  <a:pt x="2404176" y="0"/>
                </a:lnTo>
                <a:lnTo>
                  <a:pt x="2404176" y="2585135"/>
                </a:lnTo>
                <a:lnTo>
                  <a:pt x="0" y="2585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162" y="7499120"/>
            <a:ext cx="2787880" cy="2787880"/>
          </a:xfrm>
          <a:custGeom>
            <a:avLst/>
            <a:gdLst/>
            <a:ahLst/>
            <a:cxnLst/>
            <a:rect r="r" b="b" t="t" l="l"/>
            <a:pathLst>
              <a:path h="2787880" w="2787880">
                <a:moveTo>
                  <a:pt x="0" y="0"/>
                </a:moveTo>
                <a:lnTo>
                  <a:pt x="2787881" y="0"/>
                </a:lnTo>
                <a:lnTo>
                  <a:pt x="2787881" y="2787880"/>
                </a:lnTo>
                <a:lnTo>
                  <a:pt x="0" y="2787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0" y="2767493"/>
            <a:ext cx="2024851" cy="2024851"/>
          </a:xfrm>
          <a:custGeom>
            <a:avLst/>
            <a:gdLst/>
            <a:ahLst/>
            <a:cxnLst/>
            <a:rect r="r" b="b" t="t" l="l"/>
            <a:pathLst>
              <a:path h="2024851" w="2024851">
                <a:moveTo>
                  <a:pt x="0" y="0"/>
                </a:moveTo>
                <a:lnTo>
                  <a:pt x="2024851" y="0"/>
                </a:lnTo>
                <a:lnTo>
                  <a:pt x="2024851" y="2024851"/>
                </a:lnTo>
                <a:lnTo>
                  <a:pt x="0" y="20248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073165" y="2986568"/>
            <a:ext cx="5325299" cy="1152525"/>
          </a:xfrm>
          <a:prstGeom prst="rect">
            <a:avLst/>
          </a:prstGeom>
        </p:spPr>
        <p:txBody>
          <a:bodyPr anchor="t" rtlCol="false" tIns="0" lIns="0" bIns="0" rIns="0">
            <a:spAutoFit/>
          </a:bodyPr>
          <a:lstStyle/>
          <a:p>
            <a:pPr>
              <a:lnSpc>
                <a:spcPts val="8100"/>
              </a:lnSpc>
            </a:pPr>
            <a:r>
              <a:rPr lang="en-US" sz="9000">
                <a:solidFill>
                  <a:srgbClr val="2B0211"/>
                </a:solidFill>
                <a:latin typeface="Arialle"/>
              </a:rPr>
              <a:t>Problem</a:t>
            </a:r>
          </a:p>
        </p:txBody>
      </p:sp>
      <p:sp>
        <p:nvSpPr>
          <p:cNvPr name="TextBox 8" id="8"/>
          <p:cNvSpPr txBox="true"/>
          <p:nvPr/>
        </p:nvSpPr>
        <p:spPr>
          <a:xfrm rot="0">
            <a:off x="8398464" y="1781529"/>
            <a:ext cx="9372072" cy="7111531"/>
          </a:xfrm>
          <a:prstGeom prst="rect">
            <a:avLst/>
          </a:prstGeom>
        </p:spPr>
        <p:txBody>
          <a:bodyPr anchor="t" rtlCol="false" tIns="0" lIns="0" bIns="0" rIns="0">
            <a:spAutoFit/>
          </a:bodyPr>
          <a:lstStyle/>
          <a:p>
            <a:pPr marL="0" indent="0" lvl="0">
              <a:lnSpc>
                <a:spcPts val="4712"/>
              </a:lnSpc>
            </a:pPr>
            <a:r>
              <a:rPr lang="en-US" sz="3365">
                <a:solidFill>
                  <a:srgbClr val="000000"/>
                </a:solidFill>
                <a:latin typeface="Arialle"/>
              </a:rPr>
              <a:t>Understanding vehicle shapes is really important in the real world for things like making traffic flow better and keeping an eye on things. Our project is all about using the shapes of vehicles to figure out if they're cars, vans, or buses. Getting this right is super important for managing traffic, keeping an eye on things with cameras, and planning transportation. We're working on a smart system to make sure we can tell what kind of vehicle is which, making everything run smoother in industries that need to know exactly what kind of vehicles are around.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Freeform 2" id="2"/>
          <p:cNvSpPr/>
          <p:nvPr/>
        </p:nvSpPr>
        <p:spPr>
          <a:xfrm flipH="false" flipV="false" rot="0">
            <a:off x="408750" y="6353188"/>
            <a:ext cx="3396756" cy="3656000"/>
          </a:xfrm>
          <a:custGeom>
            <a:avLst/>
            <a:gdLst/>
            <a:ahLst/>
            <a:cxnLst/>
            <a:rect r="r" b="b" t="t" l="l"/>
            <a:pathLst>
              <a:path h="3656000" w="3396756">
                <a:moveTo>
                  <a:pt x="0" y="0"/>
                </a:moveTo>
                <a:lnTo>
                  <a:pt x="3396756" y="0"/>
                </a:lnTo>
                <a:lnTo>
                  <a:pt x="3396756" y="3656000"/>
                </a:lnTo>
                <a:lnTo>
                  <a:pt x="0" y="365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7494" y="1381123"/>
            <a:ext cx="8086243" cy="8703392"/>
          </a:xfrm>
          <a:custGeom>
            <a:avLst/>
            <a:gdLst/>
            <a:ahLst/>
            <a:cxnLst/>
            <a:rect r="r" b="b" t="t" l="l"/>
            <a:pathLst>
              <a:path h="8703392" w="8086243">
                <a:moveTo>
                  <a:pt x="0" y="0"/>
                </a:moveTo>
                <a:lnTo>
                  <a:pt x="8086243" y="0"/>
                </a:lnTo>
                <a:lnTo>
                  <a:pt x="8086243" y="8703392"/>
                </a:lnTo>
                <a:lnTo>
                  <a:pt x="0" y="8703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27407" y="6353188"/>
            <a:ext cx="3282622" cy="3533155"/>
          </a:xfrm>
          <a:custGeom>
            <a:avLst/>
            <a:gdLst/>
            <a:ahLst/>
            <a:cxnLst/>
            <a:rect r="r" b="b" t="t" l="l"/>
            <a:pathLst>
              <a:path h="3533155" w="3282622">
                <a:moveTo>
                  <a:pt x="0" y="0"/>
                </a:moveTo>
                <a:lnTo>
                  <a:pt x="3282622" y="0"/>
                </a:lnTo>
                <a:lnTo>
                  <a:pt x="3282622" y="3533155"/>
                </a:lnTo>
                <a:lnTo>
                  <a:pt x="0" y="3533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31011" y="6916499"/>
            <a:ext cx="253049" cy="263249"/>
          </a:xfrm>
          <a:custGeom>
            <a:avLst/>
            <a:gdLst/>
            <a:ahLst/>
            <a:cxnLst/>
            <a:rect r="r" b="b" t="t" l="l"/>
            <a:pathLst>
              <a:path h="263249" w="253049">
                <a:moveTo>
                  <a:pt x="0" y="0"/>
                </a:moveTo>
                <a:lnTo>
                  <a:pt x="253048" y="0"/>
                </a:lnTo>
                <a:lnTo>
                  <a:pt x="253048" y="263250"/>
                </a:lnTo>
                <a:lnTo>
                  <a:pt x="0" y="263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265761" y="1714503"/>
            <a:ext cx="564820" cy="587589"/>
          </a:xfrm>
          <a:custGeom>
            <a:avLst/>
            <a:gdLst/>
            <a:ahLst/>
            <a:cxnLst/>
            <a:rect r="r" b="b" t="t" l="l"/>
            <a:pathLst>
              <a:path h="587589" w="564820">
                <a:moveTo>
                  <a:pt x="0" y="0"/>
                </a:moveTo>
                <a:lnTo>
                  <a:pt x="564820" y="0"/>
                </a:lnTo>
                <a:lnTo>
                  <a:pt x="564820" y="587588"/>
                </a:lnTo>
                <a:lnTo>
                  <a:pt x="0" y="587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23749" y="6936085"/>
            <a:ext cx="261847" cy="272402"/>
          </a:xfrm>
          <a:custGeom>
            <a:avLst/>
            <a:gdLst/>
            <a:ahLst/>
            <a:cxnLst/>
            <a:rect r="r" b="b" t="t" l="l"/>
            <a:pathLst>
              <a:path h="272402" w="261847">
                <a:moveTo>
                  <a:pt x="0" y="0"/>
                </a:moveTo>
                <a:lnTo>
                  <a:pt x="261847" y="0"/>
                </a:lnTo>
                <a:lnTo>
                  <a:pt x="261847" y="272403"/>
                </a:lnTo>
                <a:lnTo>
                  <a:pt x="0" y="272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962447" y="196213"/>
            <a:ext cx="2908240" cy="2941330"/>
          </a:xfrm>
          <a:custGeom>
            <a:avLst/>
            <a:gdLst/>
            <a:ahLst/>
            <a:cxnLst/>
            <a:rect r="r" b="b" t="t" l="l"/>
            <a:pathLst>
              <a:path h="2941330" w="2908240">
                <a:moveTo>
                  <a:pt x="0" y="0"/>
                </a:moveTo>
                <a:lnTo>
                  <a:pt x="2908240" y="0"/>
                </a:lnTo>
                <a:lnTo>
                  <a:pt x="2908240" y="2941330"/>
                </a:lnTo>
                <a:lnTo>
                  <a:pt x="0" y="2941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807544" y="476247"/>
            <a:ext cx="6936249" cy="1238256"/>
          </a:xfrm>
          <a:prstGeom prst="rect">
            <a:avLst/>
          </a:prstGeom>
        </p:spPr>
        <p:txBody>
          <a:bodyPr anchor="t" rtlCol="false" tIns="0" lIns="0" bIns="0" rIns="0">
            <a:spAutoFit/>
          </a:bodyPr>
          <a:lstStyle/>
          <a:p>
            <a:pPr algn="ctr" marL="0" indent="0" lvl="0">
              <a:lnSpc>
                <a:spcPts val="9000"/>
              </a:lnSpc>
            </a:pPr>
            <a:r>
              <a:rPr lang="en-US" sz="9000">
                <a:solidFill>
                  <a:srgbClr val="000000"/>
                </a:solidFill>
                <a:latin typeface="Arialle"/>
              </a:rPr>
              <a:t>Data</a:t>
            </a:r>
          </a:p>
        </p:txBody>
      </p:sp>
      <p:sp>
        <p:nvSpPr>
          <p:cNvPr name="TextBox 10" id="10"/>
          <p:cNvSpPr txBox="true"/>
          <p:nvPr/>
        </p:nvSpPr>
        <p:spPr>
          <a:xfrm rot="0">
            <a:off x="-2925125" y="1857702"/>
            <a:ext cx="11367977" cy="500380"/>
          </a:xfrm>
          <a:prstGeom prst="rect">
            <a:avLst/>
          </a:prstGeom>
        </p:spPr>
        <p:txBody>
          <a:bodyPr anchor="t" rtlCol="false" tIns="0" lIns="0" bIns="0" rIns="0">
            <a:spAutoFit/>
          </a:bodyPr>
          <a:lstStyle/>
          <a:p>
            <a:pPr algn="ctr" marL="0" indent="0" lvl="0">
              <a:lnSpc>
                <a:spcPts val="3740"/>
              </a:lnSpc>
            </a:pPr>
            <a:r>
              <a:rPr lang="en-US" sz="3400">
                <a:solidFill>
                  <a:srgbClr val="000000"/>
                </a:solidFill>
                <a:latin typeface="Arialle"/>
              </a:rPr>
              <a:t>Our dataset consist of:</a:t>
            </a:r>
          </a:p>
        </p:txBody>
      </p:sp>
      <p:sp>
        <p:nvSpPr>
          <p:cNvPr name="TextBox 11" id="11"/>
          <p:cNvSpPr txBox="true"/>
          <p:nvPr/>
        </p:nvSpPr>
        <p:spPr>
          <a:xfrm rot="0">
            <a:off x="1247009" y="6572333"/>
            <a:ext cx="1998441" cy="933233"/>
          </a:xfrm>
          <a:prstGeom prst="rect">
            <a:avLst/>
          </a:prstGeom>
        </p:spPr>
        <p:txBody>
          <a:bodyPr anchor="t" rtlCol="false" tIns="0" lIns="0" bIns="0" rIns="0">
            <a:spAutoFit/>
          </a:bodyPr>
          <a:lstStyle/>
          <a:p>
            <a:pPr marL="0" indent="0" lvl="0">
              <a:lnSpc>
                <a:spcPts val="3686"/>
              </a:lnSpc>
            </a:pPr>
            <a:r>
              <a:rPr lang="en-US" sz="2633">
                <a:solidFill>
                  <a:srgbClr val="000000"/>
                </a:solidFill>
                <a:latin typeface="Arialle Bold"/>
              </a:rPr>
              <a:t>NUMBER OF ROW</a:t>
            </a:r>
          </a:p>
        </p:txBody>
      </p:sp>
      <p:sp>
        <p:nvSpPr>
          <p:cNvPr name="TextBox 12" id="12"/>
          <p:cNvSpPr txBox="true"/>
          <p:nvPr/>
        </p:nvSpPr>
        <p:spPr>
          <a:xfrm rot="0">
            <a:off x="6999794" y="1609728"/>
            <a:ext cx="4607172" cy="773276"/>
          </a:xfrm>
          <a:prstGeom prst="rect">
            <a:avLst/>
          </a:prstGeom>
        </p:spPr>
        <p:txBody>
          <a:bodyPr anchor="t" rtlCol="false" tIns="0" lIns="0" bIns="0" rIns="0">
            <a:spAutoFit/>
          </a:bodyPr>
          <a:lstStyle/>
          <a:p>
            <a:pPr marL="0" indent="0" lvl="0">
              <a:lnSpc>
                <a:spcPts val="6141"/>
              </a:lnSpc>
            </a:pPr>
            <a:r>
              <a:rPr lang="en-US" sz="4386">
                <a:solidFill>
                  <a:srgbClr val="000000"/>
                </a:solidFill>
                <a:latin typeface="Arialle Bold"/>
              </a:rPr>
              <a:t>ATTRIBUTES</a:t>
            </a:r>
          </a:p>
        </p:txBody>
      </p:sp>
      <p:sp>
        <p:nvSpPr>
          <p:cNvPr name="TextBox 13" id="13"/>
          <p:cNvSpPr txBox="true"/>
          <p:nvPr/>
        </p:nvSpPr>
        <p:spPr>
          <a:xfrm rot="0">
            <a:off x="15545984" y="6492971"/>
            <a:ext cx="1987513" cy="1399153"/>
          </a:xfrm>
          <a:prstGeom prst="rect">
            <a:avLst/>
          </a:prstGeom>
        </p:spPr>
        <p:txBody>
          <a:bodyPr anchor="t" rtlCol="false" tIns="0" lIns="0" bIns="0" rIns="0">
            <a:spAutoFit/>
          </a:bodyPr>
          <a:lstStyle/>
          <a:p>
            <a:pPr marL="0" indent="0" lvl="0">
              <a:lnSpc>
                <a:spcPts val="3731"/>
              </a:lnSpc>
            </a:pPr>
            <a:r>
              <a:rPr lang="en-US" sz="2665">
                <a:solidFill>
                  <a:srgbClr val="000000"/>
                </a:solidFill>
                <a:latin typeface="Arialle Bold"/>
              </a:rPr>
              <a:t>NUMBER OF COLUMN</a:t>
            </a:r>
          </a:p>
        </p:txBody>
      </p:sp>
      <p:sp>
        <p:nvSpPr>
          <p:cNvPr name="TextBox 14" id="14"/>
          <p:cNvSpPr txBox="true"/>
          <p:nvPr/>
        </p:nvSpPr>
        <p:spPr>
          <a:xfrm rot="0">
            <a:off x="557225" y="7872717"/>
            <a:ext cx="2688225" cy="566471"/>
          </a:xfrm>
          <a:prstGeom prst="rect">
            <a:avLst/>
          </a:prstGeom>
        </p:spPr>
        <p:txBody>
          <a:bodyPr anchor="t" rtlCol="false" tIns="0" lIns="0" bIns="0" rIns="0">
            <a:spAutoFit/>
          </a:bodyPr>
          <a:lstStyle/>
          <a:p>
            <a:pPr algn="ctr" marL="0" indent="0" lvl="0">
              <a:lnSpc>
                <a:spcPts val="4477"/>
              </a:lnSpc>
            </a:pPr>
            <a:r>
              <a:rPr lang="en-US" sz="3197">
                <a:solidFill>
                  <a:srgbClr val="000000"/>
                </a:solidFill>
                <a:latin typeface="Arialle"/>
              </a:rPr>
              <a:t>846</a:t>
            </a:r>
          </a:p>
        </p:txBody>
      </p:sp>
      <p:sp>
        <p:nvSpPr>
          <p:cNvPr name="TextBox 15" id="15"/>
          <p:cNvSpPr txBox="true"/>
          <p:nvPr/>
        </p:nvSpPr>
        <p:spPr>
          <a:xfrm rot="0">
            <a:off x="6830581" y="2335378"/>
            <a:ext cx="4200887" cy="6289131"/>
          </a:xfrm>
          <a:prstGeom prst="rect">
            <a:avLst/>
          </a:prstGeom>
        </p:spPr>
        <p:txBody>
          <a:bodyPr anchor="t" rtlCol="false" tIns="0" lIns="0" bIns="0" rIns="0">
            <a:spAutoFit/>
          </a:bodyPr>
          <a:lstStyle/>
          <a:p>
            <a:pPr algn="ctr" marL="382446" indent="-191223" lvl="1">
              <a:lnSpc>
                <a:spcPts val="2479"/>
              </a:lnSpc>
              <a:buFont typeface="Arial"/>
              <a:buChar char="•"/>
            </a:pPr>
            <a:r>
              <a:rPr lang="en-US" sz="1771">
                <a:solidFill>
                  <a:srgbClr val="000000"/>
                </a:solidFill>
                <a:latin typeface="Arialle"/>
              </a:rPr>
              <a:t>'compactness'</a:t>
            </a:r>
          </a:p>
          <a:p>
            <a:pPr algn="ctr" marL="382446" indent="-191223" lvl="1">
              <a:lnSpc>
                <a:spcPts val="2479"/>
              </a:lnSpc>
              <a:buFont typeface="Arial"/>
              <a:buChar char="•"/>
            </a:pPr>
            <a:r>
              <a:rPr lang="en-US" sz="1771">
                <a:solidFill>
                  <a:srgbClr val="000000"/>
                </a:solidFill>
                <a:latin typeface="Arialle"/>
              </a:rPr>
              <a:t>'circularity'</a:t>
            </a:r>
          </a:p>
          <a:p>
            <a:pPr algn="ctr" marL="382446" indent="-191223" lvl="1">
              <a:lnSpc>
                <a:spcPts val="2479"/>
              </a:lnSpc>
              <a:buFont typeface="Arial"/>
              <a:buChar char="•"/>
            </a:pPr>
            <a:r>
              <a:rPr lang="en-US" sz="1771">
                <a:solidFill>
                  <a:srgbClr val="000000"/>
                </a:solidFill>
                <a:latin typeface="Arialle"/>
              </a:rPr>
              <a:t>'distance_circularity'</a:t>
            </a:r>
          </a:p>
          <a:p>
            <a:pPr algn="ctr" marL="382446" indent="-191223" lvl="1">
              <a:lnSpc>
                <a:spcPts val="2479"/>
              </a:lnSpc>
              <a:buFont typeface="Arial"/>
              <a:buChar char="•"/>
            </a:pPr>
            <a:r>
              <a:rPr lang="en-US" sz="1771">
                <a:solidFill>
                  <a:srgbClr val="000000"/>
                </a:solidFill>
                <a:latin typeface="Arialle"/>
              </a:rPr>
              <a:t>'radius_ratio'</a:t>
            </a:r>
          </a:p>
          <a:p>
            <a:pPr algn="ctr" marL="382446" indent="-191223" lvl="1">
              <a:lnSpc>
                <a:spcPts val="2479"/>
              </a:lnSpc>
              <a:buFont typeface="Arial"/>
              <a:buChar char="•"/>
            </a:pPr>
            <a:r>
              <a:rPr lang="en-US" sz="1771">
                <a:solidFill>
                  <a:srgbClr val="000000"/>
                </a:solidFill>
                <a:latin typeface="Arialle"/>
              </a:rPr>
              <a:t>'pr.axis_aspect_ratio'</a:t>
            </a:r>
          </a:p>
          <a:p>
            <a:pPr algn="ctr" marL="382446" indent="-191223" lvl="1">
              <a:lnSpc>
                <a:spcPts val="2479"/>
              </a:lnSpc>
              <a:buFont typeface="Arial"/>
              <a:buChar char="•"/>
            </a:pPr>
            <a:r>
              <a:rPr lang="en-US" sz="1771">
                <a:solidFill>
                  <a:srgbClr val="000000"/>
                </a:solidFill>
                <a:latin typeface="Arialle"/>
              </a:rPr>
              <a:t>'max.length_aspect_ratio'</a:t>
            </a:r>
          </a:p>
          <a:p>
            <a:pPr algn="ctr" marL="382446" indent="-191223" lvl="1">
              <a:lnSpc>
                <a:spcPts val="2479"/>
              </a:lnSpc>
              <a:buFont typeface="Arial"/>
              <a:buChar char="•"/>
            </a:pPr>
            <a:r>
              <a:rPr lang="en-US" sz="1771">
                <a:solidFill>
                  <a:srgbClr val="000000"/>
                </a:solidFill>
                <a:latin typeface="Arialle"/>
              </a:rPr>
              <a:t>'scatter_ratio'</a:t>
            </a:r>
          </a:p>
          <a:p>
            <a:pPr algn="ctr" marL="382446" indent="-191223" lvl="1">
              <a:lnSpc>
                <a:spcPts val="2479"/>
              </a:lnSpc>
              <a:buFont typeface="Arial"/>
              <a:buChar char="•"/>
            </a:pPr>
            <a:r>
              <a:rPr lang="en-US" sz="1771">
                <a:solidFill>
                  <a:srgbClr val="000000"/>
                </a:solidFill>
                <a:latin typeface="Arialle"/>
              </a:rPr>
              <a:t>'elongatedness'</a:t>
            </a:r>
          </a:p>
          <a:p>
            <a:pPr algn="ctr" marL="382446" indent="-191223" lvl="1">
              <a:lnSpc>
                <a:spcPts val="2479"/>
              </a:lnSpc>
              <a:buFont typeface="Arial"/>
              <a:buChar char="•"/>
            </a:pPr>
            <a:r>
              <a:rPr lang="en-US" sz="1771">
                <a:solidFill>
                  <a:srgbClr val="000000"/>
                </a:solidFill>
                <a:latin typeface="Arialle"/>
              </a:rPr>
              <a:t>'pr.axis_rectangularity'</a:t>
            </a:r>
          </a:p>
          <a:p>
            <a:pPr algn="ctr" marL="382446" indent="-191223" lvl="1">
              <a:lnSpc>
                <a:spcPts val="2479"/>
              </a:lnSpc>
              <a:buFont typeface="Arial"/>
              <a:buChar char="•"/>
            </a:pPr>
            <a:r>
              <a:rPr lang="en-US" sz="1771">
                <a:solidFill>
                  <a:srgbClr val="000000"/>
                </a:solidFill>
                <a:latin typeface="Arialle"/>
              </a:rPr>
              <a:t>'max.length_rectangularity'</a:t>
            </a:r>
          </a:p>
          <a:p>
            <a:pPr algn="ctr" marL="382446" indent="-191223" lvl="1">
              <a:lnSpc>
                <a:spcPts val="2479"/>
              </a:lnSpc>
              <a:buFont typeface="Arial"/>
              <a:buChar char="•"/>
            </a:pPr>
            <a:r>
              <a:rPr lang="en-US" sz="1771">
                <a:solidFill>
                  <a:srgbClr val="000000"/>
                </a:solidFill>
                <a:latin typeface="Arialle"/>
              </a:rPr>
              <a:t>'scaled_variance'</a:t>
            </a:r>
          </a:p>
          <a:p>
            <a:pPr algn="ctr" marL="382446" indent="-191223" lvl="1">
              <a:lnSpc>
                <a:spcPts val="2479"/>
              </a:lnSpc>
              <a:buFont typeface="Arial"/>
              <a:buChar char="•"/>
            </a:pPr>
            <a:r>
              <a:rPr lang="en-US" sz="1771">
                <a:solidFill>
                  <a:srgbClr val="000000"/>
                </a:solidFill>
                <a:latin typeface="Arialle"/>
              </a:rPr>
              <a:t>'scaled_variance.1'</a:t>
            </a:r>
          </a:p>
          <a:p>
            <a:pPr algn="ctr" marL="382446" indent="-191223" lvl="1">
              <a:lnSpc>
                <a:spcPts val="2479"/>
              </a:lnSpc>
              <a:buFont typeface="Arial"/>
              <a:buChar char="•"/>
            </a:pPr>
            <a:r>
              <a:rPr lang="en-US" sz="1771">
                <a:solidFill>
                  <a:srgbClr val="000000"/>
                </a:solidFill>
                <a:latin typeface="Arialle"/>
              </a:rPr>
              <a:t>'scaled_radius_of_gyration'</a:t>
            </a:r>
          </a:p>
          <a:p>
            <a:pPr algn="ctr" marL="382446" indent="-191223" lvl="1">
              <a:lnSpc>
                <a:spcPts val="2479"/>
              </a:lnSpc>
              <a:buFont typeface="Arial"/>
              <a:buChar char="•"/>
            </a:pPr>
            <a:r>
              <a:rPr lang="en-US" sz="1771">
                <a:solidFill>
                  <a:srgbClr val="000000"/>
                </a:solidFill>
                <a:latin typeface="Arialle"/>
              </a:rPr>
              <a:t>'scaled_radius_of_gyration.1'</a:t>
            </a:r>
          </a:p>
          <a:p>
            <a:pPr algn="ctr" marL="382446" indent="-191223" lvl="1">
              <a:lnSpc>
                <a:spcPts val="2479"/>
              </a:lnSpc>
              <a:buFont typeface="Arial"/>
              <a:buChar char="•"/>
            </a:pPr>
            <a:r>
              <a:rPr lang="en-US" sz="1771">
                <a:solidFill>
                  <a:srgbClr val="000000"/>
                </a:solidFill>
                <a:latin typeface="Arialle"/>
              </a:rPr>
              <a:t>'skewness_about'</a:t>
            </a:r>
          </a:p>
          <a:p>
            <a:pPr algn="ctr" marL="382446" indent="-191223" lvl="1">
              <a:lnSpc>
                <a:spcPts val="2479"/>
              </a:lnSpc>
              <a:buFont typeface="Arial"/>
              <a:buChar char="•"/>
            </a:pPr>
            <a:r>
              <a:rPr lang="en-US" sz="1771">
                <a:solidFill>
                  <a:srgbClr val="000000"/>
                </a:solidFill>
                <a:latin typeface="Arialle"/>
              </a:rPr>
              <a:t>'skewness_about.1'</a:t>
            </a:r>
          </a:p>
          <a:p>
            <a:pPr algn="ctr" marL="382446" indent="-191223" lvl="1">
              <a:lnSpc>
                <a:spcPts val="2479"/>
              </a:lnSpc>
              <a:buFont typeface="Arial"/>
              <a:buChar char="•"/>
            </a:pPr>
            <a:r>
              <a:rPr lang="en-US" sz="1771">
                <a:solidFill>
                  <a:srgbClr val="000000"/>
                </a:solidFill>
                <a:latin typeface="Arialle"/>
              </a:rPr>
              <a:t>'skewness_about.2'</a:t>
            </a:r>
          </a:p>
          <a:p>
            <a:pPr algn="ctr" marL="382446" indent="-191223" lvl="1">
              <a:lnSpc>
                <a:spcPts val="2479"/>
              </a:lnSpc>
              <a:buFont typeface="Arial"/>
              <a:buChar char="•"/>
            </a:pPr>
            <a:r>
              <a:rPr lang="en-US" sz="1771">
                <a:solidFill>
                  <a:srgbClr val="000000"/>
                </a:solidFill>
                <a:latin typeface="Arialle"/>
              </a:rPr>
              <a:t>'hollows_ratio'</a:t>
            </a:r>
          </a:p>
          <a:p>
            <a:pPr algn="ctr" marL="382446" indent="-191223" lvl="1">
              <a:lnSpc>
                <a:spcPts val="2479"/>
              </a:lnSpc>
              <a:buFont typeface="Arial"/>
              <a:buChar char="•"/>
            </a:pPr>
            <a:r>
              <a:rPr lang="en-US" sz="1771">
                <a:solidFill>
                  <a:srgbClr val="000000"/>
                </a:solidFill>
                <a:latin typeface="Arialle"/>
              </a:rPr>
              <a:t>‘</a:t>
            </a:r>
            <a:r>
              <a:rPr lang="en-US" sz="1771">
                <a:solidFill>
                  <a:srgbClr val="000000"/>
                </a:solidFill>
                <a:latin typeface="Arialle"/>
              </a:rPr>
              <a:t>class’</a:t>
            </a:r>
          </a:p>
          <a:p>
            <a:pPr algn="ctr" marL="0" indent="0" lvl="0">
              <a:lnSpc>
                <a:spcPts val="2479"/>
              </a:lnSpc>
            </a:pPr>
          </a:p>
        </p:txBody>
      </p:sp>
      <p:sp>
        <p:nvSpPr>
          <p:cNvPr name="TextBox 16" id="16"/>
          <p:cNvSpPr txBox="true"/>
          <p:nvPr/>
        </p:nvSpPr>
        <p:spPr>
          <a:xfrm rot="0">
            <a:off x="14835635" y="8034041"/>
            <a:ext cx="2697862" cy="575076"/>
          </a:xfrm>
          <a:prstGeom prst="rect">
            <a:avLst/>
          </a:prstGeom>
        </p:spPr>
        <p:txBody>
          <a:bodyPr anchor="t" rtlCol="false" tIns="0" lIns="0" bIns="0" rIns="0">
            <a:spAutoFit/>
          </a:bodyPr>
          <a:lstStyle/>
          <a:p>
            <a:pPr algn="ctr" marL="0" indent="0" lvl="0">
              <a:lnSpc>
                <a:spcPts val="4527"/>
              </a:lnSpc>
            </a:pPr>
            <a:r>
              <a:rPr lang="en-US" sz="3234">
                <a:solidFill>
                  <a:srgbClr val="000000"/>
                </a:solidFill>
                <a:latin typeface="Arialle"/>
              </a:rPr>
              <a:t>19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6951341" y="4432990"/>
            <a:ext cx="10307959" cy="5670380"/>
          </a:xfrm>
          <a:custGeom>
            <a:avLst/>
            <a:gdLst/>
            <a:ahLst/>
            <a:cxnLst/>
            <a:rect r="r" b="b" t="t" l="l"/>
            <a:pathLst>
              <a:path h="5670380" w="10307959">
                <a:moveTo>
                  <a:pt x="0" y="0"/>
                </a:moveTo>
                <a:lnTo>
                  <a:pt x="10307959" y="0"/>
                </a:lnTo>
                <a:lnTo>
                  <a:pt x="10307959" y="5670380"/>
                </a:lnTo>
                <a:lnTo>
                  <a:pt x="0" y="5670380"/>
                </a:lnTo>
                <a:lnTo>
                  <a:pt x="0" y="0"/>
                </a:lnTo>
                <a:close/>
              </a:path>
            </a:pathLst>
          </a:custGeom>
          <a:blipFill>
            <a:blip r:embed="rId2"/>
            <a:stretch>
              <a:fillRect l="0" t="0" r="0" b="0"/>
            </a:stretch>
          </a:blipFill>
        </p:spPr>
      </p:sp>
      <p:sp>
        <p:nvSpPr>
          <p:cNvPr name="Freeform 3" id="3"/>
          <p:cNvSpPr/>
          <p:nvPr/>
        </p:nvSpPr>
        <p:spPr>
          <a:xfrm flipH="false" flipV="false" rot="0">
            <a:off x="10543897" y="0"/>
            <a:ext cx="7744103" cy="4263292"/>
          </a:xfrm>
          <a:custGeom>
            <a:avLst/>
            <a:gdLst/>
            <a:ahLst/>
            <a:cxnLst/>
            <a:rect r="r" b="b" t="t" l="l"/>
            <a:pathLst>
              <a:path h="4263292" w="7744103">
                <a:moveTo>
                  <a:pt x="0" y="0"/>
                </a:moveTo>
                <a:lnTo>
                  <a:pt x="7744103" y="0"/>
                </a:lnTo>
                <a:lnTo>
                  <a:pt x="7744103" y="4263292"/>
                </a:lnTo>
                <a:lnTo>
                  <a:pt x="0" y="4263292"/>
                </a:lnTo>
                <a:lnTo>
                  <a:pt x="0" y="0"/>
                </a:lnTo>
                <a:close/>
              </a:path>
            </a:pathLst>
          </a:custGeom>
          <a:blipFill>
            <a:blip r:embed="rId3"/>
            <a:stretch>
              <a:fillRect l="0" t="0" r="0" b="0"/>
            </a:stretch>
          </a:blipFill>
        </p:spPr>
      </p:sp>
      <p:sp>
        <p:nvSpPr>
          <p:cNvPr name="Freeform 4" id="4"/>
          <p:cNvSpPr/>
          <p:nvPr/>
        </p:nvSpPr>
        <p:spPr>
          <a:xfrm flipH="false" flipV="false" rot="0">
            <a:off x="0" y="5282655"/>
            <a:ext cx="6354579" cy="5004345"/>
          </a:xfrm>
          <a:custGeom>
            <a:avLst/>
            <a:gdLst/>
            <a:ahLst/>
            <a:cxnLst/>
            <a:rect r="r" b="b" t="t" l="l"/>
            <a:pathLst>
              <a:path h="5004345" w="6354579">
                <a:moveTo>
                  <a:pt x="0" y="0"/>
                </a:moveTo>
                <a:lnTo>
                  <a:pt x="6354579" y="0"/>
                </a:lnTo>
                <a:lnTo>
                  <a:pt x="6354579" y="5004345"/>
                </a:lnTo>
                <a:lnTo>
                  <a:pt x="0" y="5004345"/>
                </a:lnTo>
                <a:lnTo>
                  <a:pt x="0" y="0"/>
                </a:lnTo>
                <a:close/>
              </a:path>
            </a:pathLst>
          </a:custGeom>
          <a:blipFill>
            <a:blip r:embed="rId4"/>
            <a:stretch>
              <a:fillRect l="0" t="0" r="0" b="0"/>
            </a:stretch>
          </a:blipFill>
        </p:spPr>
      </p:sp>
      <p:sp>
        <p:nvSpPr>
          <p:cNvPr name="TextBox 5" id="5"/>
          <p:cNvSpPr txBox="true"/>
          <p:nvPr/>
        </p:nvSpPr>
        <p:spPr>
          <a:xfrm rot="0">
            <a:off x="326088" y="636280"/>
            <a:ext cx="9585562" cy="2244734"/>
          </a:xfrm>
          <a:prstGeom prst="rect">
            <a:avLst/>
          </a:prstGeom>
        </p:spPr>
        <p:txBody>
          <a:bodyPr anchor="t" rtlCol="false" tIns="0" lIns="0" bIns="0" rIns="0">
            <a:spAutoFit/>
          </a:bodyPr>
          <a:lstStyle/>
          <a:p>
            <a:pPr>
              <a:lnSpc>
                <a:spcPts val="8500"/>
              </a:lnSpc>
            </a:pPr>
            <a:r>
              <a:rPr lang="en-US" sz="8500" spc="-255">
                <a:solidFill>
                  <a:srgbClr val="000000"/>
                </a:solidFill>
                <a:latin typeface="Arialle"/>
              </a:rPr>
              <a:t>Data </a:t>
            </a:r>
          </a:p>
          <a:p>
            <a:pPr marL="0" indent="0" lvl="0">
              <a:lnSpc>
                <a:spcPts val="8500"/>
              </a:lnSpc>
            </a:pPr>
            <a:r>
              <a:rPr lang="en-US" sz="8500" spc="-255">
                <a:solidFill>
                  <a:srgbClr val="000000"/>
                </a:solidFill>
                <a:latin typeface="Arialle"/>
              </a:rPr>
              <a:t>graphs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Freeform 2" id="2"/>
          <p:cNvSpPr/>
          <p:nvPr/>
        </p:nvSpPr>
        <p:spPr>
          <a:xfrm flipH="false" flipV="false" rot="0">
            <a:off x="9403302" y="-938551"/>
            <a:ext cx="8232247" cy="11235076"/>
          </a:xfrm>
          <a:custGeom>
            <a:avLst/>
            <a:gdLst/>
            <a:ahLst/>
            <a:cxnLst/>
            <a:rect r="r" b="b" t="t" l="l"/>
            <a:pathLst>
              <a:path h="11235076" w="8232247">
                <a:moveTo>
                  <a:pt x="0" y="0"/>
                </a:moveTo>
                <a:lnTo>
                  <a:pt x="8232246" y="0"/>
                </a:lnTo>
                <a:lnTo>
                  <a:pt x="8232246" y="11235076"/>
                </a:lnTo>
                <a:lnTo>
                  <a:pt x="0" y="11235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09688" y="-492131"/>
            <a:ext cx="4479363" cy="2834215"/>
          </a:xfrm>
          <a:custGeom>
            <a:avLst/>
            <a:gdLst/>
            <a:ahLst/>
            <a:cxnLst/>
            <a:rect r="r" b="b" t="t" l="l"/>
            <a:pathLst>
              <a:path h="2834215" w="4479363">
                <a:moveTo>
                  <a:pt x="0" y="0"/>
                </a:moveTo>
                <a:lnTo>
                  <a:pt x="4479364" y="0"/>
                </a:lnTo>
                <a:lnTo>
                  <a:pt x="4479364" y="2834215"/>
                </a:lnTo>
                <a:lnTo>
                  <a:pt x="0" y="28342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6329" y="3960930"/>
            <a:ext cx="7406839" cy="2381256"/>
          </a:xfrm>
          <a:prstGeom prst="rect">
            <a:avLst/>
          </a:prstGeom>
        </p:spPr>
        <p:txBody>
          <a:bodyPr anchor="t" rtlCol="false" tIns="0" lIns="0" bIns="0" rIns="0">
            <a:spAutoFit/>
          </a:bodyPr>
          <a:lstStyle/>
          <a:p>
            <a:pPr algn="ctr">
              <a:lnSpc>
                <a:spcPts val="9000"/>
              </a:lnSpc>
            </a:pPr>
            <a:r>
              <a:rPr lang="en-US" sz="9000">
                <a:solidFill>
                  <a:srgbClr val="2B0211"/>
                </a:solidFill>
                <a:latin typeface="Arialle"/>
              </a:rPr>
              <a:t>Data</a:t>
            </a:r>
          </a:p>
          <a:p>
            <a:pPr algn="ctr" marL="0" indent="0" lvl="0">
              <a:lnSpc>
                <a:spcPts val="9000"/>
              </a:lnSpc>
            </a:pPr>
            <a:r>
              <a:rPr lang="en-US" sz="9000">
                <a:solidFill>
                  <a:srgbClr val="2B0211"/>
                </a:solidFill>
                <a:latin typeface="Arialle"/>
              </a:rPr>
              <a:t>preprocessing</a:t>
            </a:r>
          </a:p>
        </p:txBody>
      </p:sp>
      <p:sp>
        <p:nvSpPr>
          <p:cNvPr name="TextBox 5" id="5"/>
          <p:cNvSpPr txBox="true"/>
          <p:nvPr/>
        </p:nvSpPr>
        <p:spPr>
          <a:xfrm rot="0">
            <a:off x="9689052" y="1681480"/>
            <a:ext cx="7110433" cy="6018530"/>
          </a:xfrm>
          <a:prstGeom prst="rect">
            <a:avLst/>
          </a:prstGeom>
        </p:spPr>
        <p:txBody>
          <a:bodyPr anchor="t" rtlCol="false" tIns="0" lIns="0" bIns="0" rIns="0">
            <a:spAutoFit/>
          </a:bodyPr>
          <a:lstStyle/>
          <a:p>
            <a:pPr>
              <a:lnSpc>
                <a:spcPts val="4480"/>
              </a:lnSpc>
            </a:pPr>
          </a:p>
          <a:p>
            <a:pPr marL="0" indent="0" lvl="0">
              <a:lnSpc>
                <a:spcPts val="6159"/>
              </a:lnSpc>
            </a:pPr>
            <a:r>
              <a:rPr lang="en-US" sz="4399">
                <a:solidFill>
                  <a:srgbClr val="000000"/>
                </a:solidFill>
                <a:latin typeface="Arialle"/>
              </a:rPr>
              <a:t>Data preprocessing is a crucial step in data analysis and machine learning that involves cleaning and transforming raw data into a format suitable for analysis or model training.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11614341" y="2081870"/>
            <a:ext cx="6301534" cy="4686050"/>
          </a:xfrm>
          <a:custGeom>
            <a:avLst/>
            <a:gdLst/>
            <a:ahLst/>
            <a:cxnLst/>
            <a:rect r="r" b="b" t="t" l="l"/>
            <a:pathLst>
              <a:path h="4686050" w="6301534">
                <a:moveTo>
                  <a:pt x="0" y="0"/>
                </a:moveTo>
                <a:lnTo>
                  <a:pt x="6301534" y="0"/>
                </a:lnTo>
                <a:lnTo>
                  <a:pt x="6301534" y="4686049"/>
                </a:lnTo>
                <a:lnTo>
                  <a:pt x="0" y="4686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0584" y="1622871"/>
            <a:ext cx="5853338" cy="4352755"/>
          </a:xfrm>
          <a:custGeom>
            <a:avLst/>
            <a:gdLst/>
            <a:ahLst/>
            <a:cxnLst/>
            <a:rect r="r" b="b" t="t" l="l"/>
            <a:pathLst>
              <a:path h="4352755" w="5853338">
                <a:moveTo>
                  <a:pt x="0" y="0"/>
                </a:moveTo>
                <a:lnTo>
                  <a:pt x="5853338" y="0"/>
                </a:lnTo>
                <a:lnTo>
                  <a:pt x="5853338" y="4352755"/>
                </a:lnTo>
                <a:lnTo>
                  <a:pt x="0" y="4352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7304" y="4011648"/>
            <a:ext cx="4982373" cy="3705074"/>
          </a:xfrm>
          <a:custGeom>
            <a:avLst/>
            <a:gdLst/>
            <a:ahLst/>
            <a:cxnLst/>
            <a:rect r="r" b="b" t="t" l="l"/>
            <a:pathLst>
              <a:path h="3705074" w="4982373">
                <a:moveTo>
                  <a:pt x="0" y="0"/>
                </a:moveTo>
                <a:lnTo>
                  <a:pt x="4982373" y="0"/>
                </a:lnTo>
                <a:lnTo>
                  <a:pt x="4982373" y="3705073"/>
                </a:lnTo>
                <a:lnTo>
                  <a:pt x="0" y="37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39755" y="6242326"/>
            <a:ext cx="5414509" cy="4026426"/>
          </a:xfrm>
          <a:custGeom>
            <a:avLst/>
            <a:gdLst/>
            <a:ahLst/>
            <a:cxnLst/>
            <a:rect r="r" b="b" t="t" l="l"/>
            <a:pathLst>
              <a:path h="4026426" w="5414509">
                <a:moveTo>
                  <a:pt x="0" y="0"/>
                </a:moveTo>
                <a:lnTo>
                  <a:pt x="5414509" y="0"/>
                </a:lnTo>
                <a:lnTo>
                  <a:pt x="5414509" y="4026425"/>
                </a:lnTo>
                <a:lnTo>
                  <a:pt x="0" y="4026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180" y="1714503"/>
            <a:ext cx="3644781" cy="2710392"/>
          </a:xfrm>
          <a:custGeom>
            <a:avLst/>
            <a:gdLst/>
            <a:ahLst/>
            <a:cxnLst/>
            <a:rect r="r" b="b" t="t" l="l"/>
            <a:pathLst>
              <a:path h="2710392" w="3644781">
                <a:moveTo>
                  <a:pt x="0" y="0"/>
                </a:moveTo>
                <a:lnTo>
                  <a:pt x="3644781" y="0"/>
                </a:lnTo>
                <a:lnTo>
                  <a:pt x="3644781" y="2710392"/>
                </a:lnTo>
                <a:lnTo>
                  <a:pt x="0" y="2710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88491" y="476247"/>
            <a:ext cx="11088040" cy="1238256"/>
          </a:xfrm>
          <a:prstGeom prst="rect">
            <a:avLst/>
          </a:prstGeom>
        </p:spPr>
        <p:txBody>
          <a:bodyPr anchor="t" rtlCol="false" tIns="0" lIns="0" bIns="0" rIns="0">
            <a:spAutoFit/>
          </a:bodyPr>
          <a:lstStyle/>
          <a:p>
            <a:pPr marL="0" indent="0" lvl="0">
              <a:lnSpc>
                <a:spcPts val="9000"/>
              </a:lnSpc>
            </a:pPr>
            <a:r>
              <a:rPr lang="en-US" sz="9000">
                <a:solidFill>
                  <a:srgbClr val="000000"/>
                </a:solidFill>
                <a:latin typeface="Arialle Italics"/>
              </a:rPr>
              <a:t>Preprocessing stage </a:t>
            </a:r>
          </a:p>
        </p:txBody>
      </p:sp>
      <p:sp>
        <p:nvSpPr>
          <p:cNvPr name="TextBox 8" id="8"/>
          <p:cNvSpPr txBox="true"/>
          <p:nvPr/>
        </p:nvSpPr>
        <p:spPr>
          <a:xfrm rot="0">
            <a:off x="1939571" y="4622124"/>
            <a:ext cx="3461013" cy="800101"/>
          </a:xfrm>
          <a:prstGeom prst="rect">
            <a:avLst/>
          </a:prstGeom>
        </p:spPr>
        <p:txBody>
          <a:bodyPr anchor="t" rtlCol="false" tIns="0" lIns="0" bIns="0" rIns="0">
            <a:spAutoFit/>
          </a:bodyPr>
          <a:lstStyle/>
          <a:p>
            <a:pPr algn="ctr">
              <a:lnSpc>
                <a:spcPts val="3000"/>
              </a:lnSpc>
            </a:pPr>
            <a:r>
              <a:rPr lang="en-US" sz="3000">
                <a:solidFill>
                  <a:srgbClr val="000000"/>
                </a:solidFill>
                <a:latin typeface="Arialle Bold"/>
              </a:rPr>
              <a:t>DISCRETIZATION</a:t>
            </a:r>
          </a:p>
          <a:p>
            <a:pPr algn="ctr" marL="0" indent="0" lvl="0">
              <a:lnSpc>
                <a:spcPts val="3000"/>
              </a:lnSpc>
            </a:pPr>
          </a:p>
        </p:txBody>
      </p:sp>
      <p:sp>
        <p:nvSpPr>
          <p:cNvPr name="TextBox 9" id="9"/>
          <p:cNvSpPr txBox="true"/>
          <p:nvPr/>
        </p:nvSpPr>
        <p:spPr>
          <a:xfrm rot="0">
            <a:off x="118582" y="2720933"/>
            <a:ext cx="3643379" cy="1562101"/>
          </a:xfrm>
          <a:prstGeom prst="rect">
            <a:avLst/>
          </a:prstGeom>
        </p:spPr>
        <p:txBody>
          <a:bodyPr anchor="t" rtlCol="false" tIns="0" lIns="0" bIns="0" rIns="0">
            <a:spAutoFit/>
          </a:bodyPr>
          <a:lstStyle/>
          <a:p>
            <a:pPr algn="ctr">
              <a:lnSpc>
                <a:spcPts val="3000"/>
              </a:lnSpc>
            </a:pPr>
            <a:r>
              <a:rPr lang="en-US" sz="3000">
                <a:solidFill>
                  <a:srgbClr val="000000"/>
                </a:solidFill>
                <a:latin typeface="Arialle Bold"/>
              </a:rPr>
              <a:t>ENCODING CATEGORICAL DATA</a:t>
            </a:r>
          </a:p>
          <a:p>
            <a:pPr algn="ctr" marL="0" indent="0" lvl="0">
              <a:lnSpc>
                <a:spcPts val="3000"/>
              </a:lnSpc>
            </a:pPr>
          </a:p>
        </p:txBody>
      </p:sp>
      <p:sp>
        <p:nvSpPr>
          <p:cNvPr name="TextBox 10" id="10"/>
          <p:cNvSpPr txBox="true"/>
          <p:nvPr/>
        </p:nvSpPr>
        <p:spPr>
          <a:xfrm rot="0">
            <a:off x="6844129" y="2019779"/>
            <a:ext cx="3852606" cy="867674"/>
          </a:xfrm>
          <a:prstGeom prst="rect">
            <a:avLst/>
          </a:prstGeom>
        </p:spPr>
        <p:txBody>
          <a:bodyPr anchor="t" rtlCol="false" tIns="0" lIns="0" bIns="0" rIns="0">
            <a:spAutoFit/>
          </a:bodyPr>
          <a:lstStyle/>
          <a:p>
            <a:pPr algn="ctr">
              <a:lnSpc>
                <a:spcPts val="3241"/>
              </a:lnSpc>
            </a:pPr>
            <a:r>
              <a:rPr lang="en-US" sz="3241">
                <a:solidFill>
                  <a:srgbClr val="000000"/>
                </a:solidFill>
                <a:latin typeface="Arialle Bold"/>
              </a:rPr>
              <a:t>NORMALIZATION</a:t>
            </a:r>
          </a:p>
          <a:p>
            <a:pPr algn="ctr" marL="0" indent="0" lvl="0">
              <a:lnSpc>
                <a:spcPts val="3241"/>
              </a:lnSpc>
            </a:pPr>
          </a:p>
        </p:txBody>
      </p:sp>
      <p:sp>
        <p:nvSpPr>
          <p:cNvPr name="TextBox 11" id="11"/>
          <p:cNvSpPr txBox="true"/>
          <p:nvPr/>
        </p:nvSpPr>
        <p:spPr>
          <a:xfrm rot="0">
            <a:off x="6245682" y="6363156"/>
            <a:ext cx="4375798" cy="800101"/>
          </a:xfrm>
          <a:prstGeom prst="rect">
            <a:avLst/>
          </a:prstGeom>
        </p:spPr>
        <p:txBody>
          <a:bodyPr anchor="t" rtlCol="false" tIns="0" lIns="0" bIns="0" rIns="0">
            <a:spAutoFit/>
          </a:bodyPr>
          <a:lstStyle/>
          <a:p>
            <a:pPr algn="ctr">
              <a:lnSpc>
                <a:spcPts val="3000"/>
              </a:lnSpc>
            </a:pPr>
            <a:r>
              <a:rPr lang="en-US" sz="3000">
                <a:solidFill>
                  <a:srgbClr val="000000"/>
                </a:solidFill>
                <a:latin typeface="Arialle Bold"/>
              </a:rPr>
              <a:t>FEATURE SELECTION</a:t>
            </a:r>
          </a:p>
          <a:p>
            <a:pPr algn="ctr" marL="0" indent="0" lvl="0">
              <a:lnSpc>
                <a:spcPts val="3000"/>
              </a:lnSpc>
            </a:pPr>
          </a:p>
        </p:txBody>
      </p:sp>
      <p:sp>
        <p:nvSpPr>
          <p:cNvPr name="TextBox 12" id="12"/>
          <p:cNvSpPr txBox="true"/>
          <p:nvPr/>
        </p:nvSpPr>
        <p:spPr>
          <a:xfrm rot="0">
            <a:off x="1717973" y="5378016"/>
            <a:ext cx="4161704" cy="2286634"/>
          </a:xfrm>
          <a:prstGeom prst="rect">
            <a:avLst/>
          </a:prstGeom>
        </p:spPr>
        <p:txBody>
          <a:bodyPr anchor="t" rtlCol="false" tIns="0" lIns="0" bIns="0" rIns="0">
            <a:spAutoFit/>
          </a:bodyPr>
          <a:lstStyle/>
          <a:p>
            <a:pPr algn="ctr" marL="0" indent="0" lvl="0">
              <a:lnSpc>
                <a:spcPts val="3640"/>
              </a:lnSpc>
            </a:pPr>
            <a:r>
              <a:rPr lang="en-US" sz="2600">
                <a:solidFill>
                  <a:srgbClr val="000000"/>
                </a:solidFill>
                <a:latin typeface="Arialle"/>
              </a:rPr>
              <a:t>Since our dataset is mainly size related variables its best to retain them as continuous variable without discretization.</a:t>
            </a:r>
          </a:p>
        </p:txBody>
      </p:sp>
      <p:sp>
        <p:nvSpPr>
          <p:cNvPr name="TextBox 13" id="13"/>
          <p:cNvSpPr txBox="true"/>
          <p:nvPr/>
        </p:nvSpPr>
        <p:spPr>
          <a:xfrm rot="0">
            <a:off x="6727615" y="2616158"/>
            <a:ext cx="4409792" cy="4697094"/>
          </a:xfrm>
          <a:prstGeom prst="rect">
            <a:avLst/>
          </a:prstGeom>
        </p:spPr>
        <p:txBody>
          <a:bodyPr anchor="t" rtlCol="false" tIns="0" lIns="0" bIns="0" rIns="0">
            <a:spAutoFit/>
          </a:bodyPr>
          <a:lstStyle/>
          <a:p>
            <a:pPr algn="ctr">
              <a:lnSpc>
                <a:spcPts val="3220"/>
              </a:lnSpc>
            </a:pPr>
            <a:r>
              <a:rPr lang="en-US" sz="2300">
                <a:solidFill>
                  <a:srgbClr val="000000"/>
                </a:solidFill>
                <a:latin typeface="Arialle"/>
              </a:rPr>
              <a:t>We identified columns with wide ranges that could impact our dataset and adjusted them to a similar scale through normalization. This helps ensure that no single column dominates the analysis due to its larger range.</a:t>
            </a:r>
          </a:p>
          <a:p>
            <a:pPr algn="ctr">
              <a:lnSpc>
                <a:spcPts val="2940"/>
              </a:lnSpc>
            </a:pPr>
          </a:p>
          <a:p>
            <a:pPr algn="ctr">
              <a:lnSpc>
                <a:spcPts val="2940"/>
              </a:lnSpc>
            </a:pPr>
          </a:p>
          <a:p>
            <a:pPr algn="ctr">
              <a:lnSpc>
                <a:spcPts val="2940"/>
              </a:lnSpc>
            </a:pPr>
          </a:p>
          <a:p>
            <a:pPr algn="ctr" marL="0" indent="0" lvl="0">
              <a:lnSpc>
                <a:spcPts val="2940"/>
              </a:lnSpc>
            </a:pPr>
          </a:p>
        </p:txBody>
      </p:sp>
      <p:sp>
        <p:nvSpPr>
          <p:cNvPr name="TextBox 14" id="14"/>
          <p:cNvSpPr txBox="true"/>
          <p:nvPr/>
        </p:nvSpPr>
        <p:spPr>
          <a:xfrm rot="0">
            <a:off x="13317236" y="2506836"/>
            <a:ext cx="3461013" cy="800101"/>
          </a:xfrm>
          <a:prstGeom prst="rect">
            <a:avLst/>
          </a:prstGeom>
        </p:spPr>
        <p:txBody>
          <a:bodyPr anchor="t" rtlCol="false" tIns="0" lIns="0" bIns="0" rIns="0">
            <a:spAutoFit/>
          </a:bodyPr>
          <a:lstStyle/>
          <a:p>
            <a:pPr algn="ctr" marL="0" indent="0" lvl="0">
              <a:lnSpc>
                <a:spcPts val="3000"/>
              </a:lnSpc>
            </a:pPr>
            <a:r>
              <a:rPr lang="en-US" sz="3000">
                <a:solidFill>
                  <a:srgbClr val="000000"/>
                </a:solidFill>
                <a:latin typeface="Arialle Bold"/>
              </a:rPr>
              <a:t>DEALING WITH MISSING VALUES</a:t>
            </a:r>
          </a:p>
        </p:txBody>
      </p:sp>
      <p:sp>
        <p:nvSpPr>
          <p:cNvPr name="TextBox 15" id="15"/>
          <p:cNvSpPr txBox="true"/>
          <p:nvPr/>
        </p:nvSpPr>
        <p:spPr>
          <a:xfrm rot="0">
            <a:off x="12077308" y="3916386"/>
            <a:ext cx="5653647" cy="2743834"/>
          </a:xfrm>
          <a:prstGeom prst="rect">
            <a:avLst/>
          </a:prstGeom>
        </p:spPr>
        <p:txBody>
          <a:bodyPr anchor="t" rtlCol="false" tIns="0" lIns="0" bIns="0" rIns="0">
            <a:spAutoFit/>
          </a:bodyPr>
          <a:lstStyle/>
          <a:p>
            <a:pPr algn="ctr" marL="0" indent="0" lvl="0">
              <a:lnSpc>
                <a:spcPts val="3640"/>
              </a:lnSpc>
            </a:pPr>
            <a:r>
              <a:rPr lang="en-US" sz="2600">
                <a:solidFill>
                  <a:srgbClr val="000000"/>
                </a:solidFill>
                <a:latin typeface="Arialle"/>
              </a:rPr>
              <a:t>We have removed the missing values and set it as median to ensures that we maintain the overall central tendency of the dataset, minimizing the potential distortion of the size-related information.</a:t>
            </a:r>
          </a:p>
        </p:txBody>
      </p:sp>
      <p:sp>
        <p:nvSpPr>
          <p:cNvPr name="TextBox 16" id="16"/>
          <p:cNvSpPr txBox="true"/>
          <p:nvPr/>
        </p:nvSpPr>
        <p:spPr>
          <a:xfrm rot="0">
            <a:off x="7092217" y="6487996"/>
            <a:ext cx="4161704" cy="3658234"/>
          </a:xfrm>
          <a:prstGeom prst="rect">
            <a:avLst/>
          </a:prstGeom>
        </p:spPr>
        <p:txBody>
          <a:bodyPr anchor="t" rtlCol="false" tIns="0" lIns="0" bIns="0" rIns="0">
            <a:spAutoFit/>
          </a:bodyPr>
          <a:lstStyle/>
          <a:p>
            <a:pPr algn="ctr">
              <a:lnSpc>
                <a:spcPts val="3640"/>
              </a:lnSpc>
            </a:pPr>
          </a:p>
          <a:p>
            <a:pPr algn="ctr" marL="0" indent="0" lvl="0">
              <a:lnSpc>
                <a:spcPts val="3640"/>
              </a:lnSpc>
            </a:pPr>
            <a:r>
              <a:rPr lang="en-US" sz="2600">
                <a:solidFill>
                  <a:srgbClr val="000000"/>
                </a:solidFill>
                <a:latin typeface="Arialle"/>
              </a:rPr>
              <a:t>For feature selection, we looked at which attribute had the strongest connection with the others and decided to remove it to avoid unnecessary repetition or duplication.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TextBox 2" id="2"/>
          <p:cNvSpPr txBox="true"/>
          <p:nvPr/>
        </p:nvSpPr>
        <p:spPr>
          <a:xfrm rot="0">
            <a:off x="9382125" y="1970939"/>
            <a:ext cx="8262163" cy="2600325"/>
          </a:xfrm>
          <a:prstGeom prst="rect">
            <a:avLst/>
          </a:prstGeom>
        </p:spPr>
        <p:txBody>
          <a:bodyPr anchor="t" rtlCol="false" tIns="0" lIns="0" bIns="0" rIns="0">
            <a:spAutoFit/>
          </a:bodyPr>
          <a:lstStyle/>
          <a:p>
            <a:pPr>
              <a:lnSpc>
                <a:spcPts val="10199"/>
              </a:lnSpc>
            </a:pPr>
            <a:r>
              <a:rPr lang="en-US" sz="8499">
                <a:solidFill>
                  <a:srgbClr val="000000"/>
                </a:solidFill>
                <a:latin typeface="Arialle"/>
              </a:rPr>
              <a:t>Data mining </a:t>
            </a:r>
          </a:p>
          <a:p>
            <a:pPr marL="0" indent="0" lvl="0">
              <a:lnSpc>
                <a:spcPts val="10199"/>
              </a:lnSpc>
            </a:pPr>
            <a:r>
              <a:rPr lang="en-US" sz="8499">
                <a:solidFill>
                  <a:srgbClr val="000000"/>
                </a:solidFill>
                <a:latin typeface="Arialle"/>
              </a:rPr>
              <a:t>technique</a:t>
            </a:r>
          </a:p>
        </p:txBody>
      </p:sp>
      <p:sp>
        <p:nvSpPr>
          <p:cNvPr name="TextBox 3" id="3"/>
          <p:cNvSpPr txBox="true"/>
          <p:nvPr/>
        </p:nvSpPr>
        <p:spPr>
          <a:xfrm rot="0">
            <a:off x="8997137" y="5057775"/>
            <a:ext cx="8262163" cy="3599814"/>
          </a:xfrm>
          <a:prstGeom prst="rect">
            <a:avLst/>
          </a:prstGeom>
        </p:spPr>
        <p:txBody>
          <a:bodyPr anchor="t" rtlCol="false" tIns="0" lIns="0" bIns="0" rIns="0">
            <a:spAutoFit/>
          </a:bodyPr>
          <a:lstStyle/>
          <a:p>
            <a:pPr marL="0" indent="0" lvl="0">
              <a:lnSpc>
                <a:spcPts val="4760"/>
              </a:lnSpc>
            </a:pPr>
            <a:r>
              <a:rPr lang="en-US" sz="3400">
                <a:solidFill>
                  <a:srgbClr val="000000"/>
                </a:solidFill>
                <a:latin typeface="Arialle"/>
              </a:rPr>
              <a:t>The goal of employing data mining techniques is to uncover significant patterns, trends, or knowledge within extensive datasets. In our project, we utilized the classification and clustering techniques to achieve this objective.</a:t>
            </a:r>
          </a:p>
        </p:txBody>
      </p:sp>
      <p:sp>
        <p:nvSpPr>
          <p:cNvPr name="Freeform 4" id="4"/>
          <p:cNvSpPr/>
          <p:nvPr/>
        </p:nvSpPr>
        <p:spPr>
          <a:xfrm flipH="false" flipV="false" rot="5400000">
            <a:off x="2257267" y="2373264"/>
            <a:ext cx="7153796" cy="3108650"/>
          </a:xfrm>
          <a:custGeom>
            <a:avLst/>
            <a:gdLst/>
            <a:ahLst/>
            <a:cxnLst/>
            <a:rect r="r" b="b" t="t" l="l"/>
            <a:pathLst>
              <a:path h="3108650" w="7153796">
                <a:moveTo>
                  <a:pt x="0" y="0"/>
                </a:moveTo>
                <a:lnTo>
                  <a:pt x="7153796" y="0"/>
                </a:lnTo>
                <a:lnTo>
                  <a:pt x="7153796" y="3108649"/>
                </a:lnTo>
                <a:lnTo>
                  <a:pt x="0" y="3108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667094"/>
            <a:ext cx="5856030" cy="1192501"/>
          </a:xfrm>
          <a:custGeom>
            <a:avLst/>
            <a:gdLst/>
            <a:ahLst/>
            <a:cxnLst/>
            <a:rect r="r" b="b" t="t" l="l"/>
            <a:pathLst>
              <a:path h="1192501" w="5856030">
                <a:moveTo>
                  <a:pt x="0" y="0"/>
                </a:moveTo>
                <a:lnTo>
                  <a:pt x="5856030" y="0"/>
                </a:lnTo>
                <a:lnTo>
                  <a:pt x="5856030" y="1192501"/>
                </a:lnTo>
                <a:lnTo>
                  <a:pt x="0" y="1192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7177" y="4831270"/>
            <a:ext cx="5856030" cy="1192501"/>
          </a:xfrm>
          <a:custGeom>
            <a:avLst/>
            <a:gdLst/>
            <a:ahLst/>
            <a:cxnLst/>
            <a:rect r="r" b="b" t="t" l="l"/>
            <a:pathLst>
              <a:path h="1192501" w="5856030">
                <a:moveTo>
                  <a:pt x="0" y="0"/>
                </a:moveTo>
                <a:lnTo>
                  <a:pt x="5856030" y="0"/>
                </a:lnTo>
                <a:lnTo>
                  <a:pt x="5856030" y="1192500"/>
                </a:lnTo>
                <a:lnTo>
                  <a:pt x="0" y="1192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87248" y="2056017"/>
            <a:ext cx="4046917" cy="419101"/>
          </a:xfrm>
          <a:prstGeom prst="rect">
            <a:avLst/>
          </a:prstGeom>
        </p:spPr>
        <p:txBody>
          <a:bodyPr anchor="t" rtlCol="false" tIns="0" lIns="0" bIns="0" rIns="0">
            <a:spAutoFit/>
          </a:bodyPr>
          <a:lstStyle/>
          <a:p>
            <a:pPr algn="r" marL="0" indent="0" lvl="0">
              <a:lnSpc>
                <a:spcPts val="3000"/>
              </a:lnSpc>
            </a:pPr>
            <a:r>
              <a:rPr lang="en-US" sz="3000">
                <a:solidFill>
                  <a:srgbClr val="000000"/>
                </a:solidFill>
                <a:latin typeface="Arialle Bold"/>
              </a:rPr>
              <a:t>CLASSIFICATION</a:t>
            </a:r>
          </a:p>
        </p:txBody>
      </p:sp>
      <p:sp>
        <p:nvSpPr>
          <p:cNvPr name="TextBox 8" id="8"/>
          <p:cNvSpPr txBox="true"/>
          <p:nvPr/>
        </p:nvSpPr>
        <p:spPr>
          <a:xfrm rot="0">
            <a:off x="2315725" y="5220192"/>
            <a:ext cx="3232438" cy="419101"/>
          </a:xfrm>
          <a:prstGeom prst="rect">
            <a:avLst/>
          </a:prstGeom>
        </p:spPr>
        <p:txBody>
          <a:bodyPr anchor="t" rtlCol="false" tIns="0" lIns="0" bIns="0" rIns="0">
            <a:spAutoFit/>
          </a:bodyPr>
          <a:lstStyle/>
          <a:p>
            <a:pPr algn="r" marL="0" indent="0" lvl="0">
              <a:lnSpc>
                <a:spcPts val="3000"/>
              </a:lnSpc>
            </a:pPr>
            <a:r>
              <a:rPr lang="en-US" sz="3000">
                <a:solidFill>
                  <a:srgbClr val="000000"/>
                </a:solidFill>
                <a:latin typeface="Arialle Bold"/>
              </a:rPr>
              <a:t>CLUSTERING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B"/>
        </a:solidFill>
      </p:bgPr>
    </p:bg>
    <p:spTree>
      <p:nvGrpSpPr>
        <p:cNvPr id="1" name=""/>
        <p:cNvGrpSpPr/>
        <p:nvPr/>
      </p:nvGrpSpPr>
      <p:grpSpPr>
        <a:xfrm>
          <a:off x="0" y="0"/>
          <a:ext cx="0" cy="0"/>
          <a:chOff x="0" y="0"/>
          <a:chExt cx="0" cy="0"/>
        </a:xfrm>
      </p:grpSpPr>
      <p:sp>
        <p:nvSpPr>
          <p:cNvPr name="Freeform 2" id="2"/>
          <p:cNvSpPr/>
          <p:nvPr/>
        </p:nvSpPr>
        <p:spPr>
          <a:xfrm flipH="false" flipV="false" rot="0">
            <a:off x="-3601138" y="-171412"/>
            <a:ext cx="12448791" cy="9098934"/>
          </a:xfrm>
          <a:custGeom>
            <a:avLst/>
            <a:gdLst/>
            <a:ahLst/>
            <a:cxnLst/>
            <a:rect r="r" b="b" t="t" l="l"/>
            <a:pathLst>
              <a:path h="9098934" w="12448791">
                <a:moveTo>
                  <a:pt x="0" y="0"/>
                </a:moveTo>
                <a:lnTo>
                  <a:pt x="12448791" y="0"/>
                </a:lnTo>
                <a:lnTo>
                  <a:pt x="12448791" y="9098935"/>
                </a:lnTo>
                <a:lnTo>
                  <a:pt x="0" y="9098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71766" y="1543874"/>
            <a:ext cx="6206495" cy="3678759"/>
          </a:xfrm>
          <a:custGeom>
            <a:avLst/>
            <a:gdLst/>
            <a:ahLst/>
            <a:cxnLst/>
            <a:rect r="r" b="b" t="t" l="l"/>
            <a:pathLst>
              <a:path h="3678759" w="6206495">
                <a:moveTo>
                  <a:pt x="0" y="0"/>
                </a:moveTo>
                <a:lnTo>
                  <a:pt x="6206495" y="0"/>
                </a:lnTo>
                <a:lnTo>
                  <a:pt x="6206495" y="3678759"/>
                </a:lnTo>
                <a:lnTo>
                  <a:pt x="0" y="3678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3172" y="354102"/>
            <a:ext cx="7127748" cy="7127748"/>
          </a:xfrm>
          <a:custGeom>
            <a:avLst/>
            <a:gdLst/>
            <a:ahLst/>
            <a:cxnLst/>
            <a:rect r="r" b="b" t="t" l="l"/>
            <a:pathLst>
              <a:path h="7127748" w="7127748">
                <a:moveTo>
                  <a:pt x="0" y="0"/>
                </a:moveTo>
                <a:lnTo>
                  <a:pt x="7127748" y="0"/>
                </a:lnTo>
                <a:lnTo>
                  <a:pt x="7127748" y="7127748"/>
                </a:lnTo>
                <a:lnTo>
                  <a:pt x="0" y="7127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209545" y="2680502"/>
            <a:ext cx="5092787" cy="1004585"/>
          </a:xfrm>
          <a:prstGeom prst="rect">
            <a:avLst/>
          </a:prstGeom>
        </p:spPr>
        <p:txBody>
          <a:bodyPr anchor="t" rtlCol="false" tIns="0" lIns="0" bIns="0" rIns="0">
            <a:spAutoFit/>
          </a:bodyPr>
          <a:lstStyle/>
          <a:p>
            <a:pPr algn="ctr" marL="0" indent="0" lvl="0">
              <a:lnSpc>
                <a:spcPts val="7300"/>
              </a:lnSpc>
            </a:pPr>
            <a:r>
              <a:rPr lang="en-US" sz="7300" spc="-219">
                <a:solidFill>
                  <a:srgbClr val="000000"/>
                </a:solidFill>
                <a:latin typeface="Arialle"/>
              </a:rPr>
              <a:t>Classification</a:t>
            </a:r>
          </a:p>
        </p:txBody>
      </p:sp>
      <p:sp>
        <p:nvSpPr>
          <p:cNvPr name="TextBox 6" id="6"/>
          <p:cNvSpPr txBox="true"/>
          <p:nvPr/>
        </p:nvSpPr>
        <p:spPr>
          <a:xfrm rot="0">
            <a:off x="9557695" y="5327708"/>
            <a:ext cx="7340519" cy="3599814"/>
          </a:xfrm>
          <a:prstGeom prst="rect">
            <a:avLst/>
          </a:prstGeom>
        </p:spPr>
        <p:txBody>
          <a:bodyPr anchor="t" rtlCol="false" tIns="0" lIns="0" bIns="0" rIns="0">
            <a:spAutoFit/>
          </a:bodyPr>
          <a:lstStyle/>
          <a:p>
            <a:pPr marL="0" indent="0" lvl="0">
              <a:lnSpc>
                <a:spcPts val="4760"/>
              </a:lnSpc>
            </a:pPr>
            <a:r>
              <a:rPr lang="en-US" sz="3400">
                <a:solidFill>
                  <a:srgbClr val="000000"/>
                </a:solidFill>
                <a:latin typeface="Arialle"/>
              </a:rPr>
              <a:t>Classification, a form of supervised learning, relies on predefined class labels. In our project, we trained our model using these labels to predict the category (van, car, bus) based on given attributes.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6EF"/>
        </a:solidFill>
      </p:bgPr>
    </p:bg>
    <p:spTree>
      <p:nvGrpSpPr>
        <p:cNvPr id="1" name=""/>
        <p:cNvGrpSpPr/>
        <p:nvPr/>
      </p:nvGrpSpPr>
      <p:grpSpPr>
        <a:xfrm>
          <a:off x="0" y="0"/>
          <a:ext cx="0" cy="0"/>
          <a:chOff x="0" y="0"/>
          <a:chExt cx="0" cy="0"/>
        </a:xfrm>
      </p:grpSpPr>
      <p:sp>
        <p:nvSpPr>
          <p:cNvPr name="Freeform 2" id="2"/>
          <p:cNvSpPr/>
          <p:nvPr/>
        </p:nvSpPr>
        <p:spPr>
          <a:xfrm flipH="false" flipV="false" rot="0">
            <a:off x="6960484" y="1256317"/>
            <a:ext cx="10140132" cy="5033193"/>
          </a:xfrm>
          <a:custGeom>
            <a:avLst/>
            <a:gdLst/>
            <a:ahLst/>
            <a:cxnLst/>
            <a:rect r="r" b="b" t="t" l="l"/>
            <a:pathLst>
              <a:path h="5033193" w="10140132">
                <a:moveTo>
                  <a:pt x="0" y="0"/>
                </a:moveTo>
                <a:lnTo>
                  <a:pt x="10140132" y="0"/>
                </a:lnTo>
                <a:lnTo>
                  <a:pt x="10140132" y="5033193"/>
                </a:lnTo>
                <a:lnTo>
                  <a:pt x="0" y="5033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357" y="6438527"/>
            <a:ext cx="6019284" cy="1499349"/>
          </a:xfrm>
          <a:custGeom>
            <a:avLst/>
            <a:gdLst/>
            <a:ahLst/>
            <a:cxnLst/>
            <a:rect r="r" b="b" t="t" l="l"/>
            <a:pathLst>
              <a:path h="1499349" w="6019284">
                <a:moveTo>
                  <a:pt x="0" y="0"/>
                </a:moveTo>
                <a:lnTo>
                  <a:pt x="6019283" y="0"/>
                </a:lnTo>
                <a:lnTo>
                  <a:pt x="6019283" y="1499349"/>
                </a:lnTo>
                <a:lnTo>
                  <a:pt x="0" y="1499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1200" y="2100998"/>
            <a:ext cx="5459597" cy="2781300"/>
          </a:xfrm>
          <a:prstGeom prst="rect">
            <a:avLst/>
          </a:prstGeom>
        </p:spPr>
        <p:txBody>
          <a:bodyPr anchor="t" rtlCol="false" tIns="0" lIns="0" bIns="0" rIns="0">
            <a:spAutoFit/>
          </a:bodyPr>
          <a:lstStyle/>
          <a:p>
            <a:pPr algn="ctr" marL="0" indent="0" lvl="0">
              <a:lnSpc>
                <a:spcPts val="10800"/>
              </a:lnSpc>
            </a:pPr>
            <a:r>
              <a:rPr lang="en-US" sz="9000">
                <a:solidFill>
                  <a:srgbClr val="000000"/>
                </a:solidFill>
                <a:latin typeface="Arialle"/>
              </a:rPr>
              <a:t>What we did:</a:t>
            </a:r>
          </a:p>
        </p:txBody>
      </p:sp>
      <p:sp>
        <p:nvSpPr>
          <p:cNvPr name="TextBox 5" id="5"/>
          <p:cNvSpPr txBox="true"/>
          <p:nvPr/>
        </p:nvSpPr>
        <p:spPr>
          <a:xfrm rot="0">
            <a:off x="7574536" y="1630106"/>
            <a:ext cx="8912027" cy="4199889"/>
          </a:xfrm>
          <a:prstGeom prst="rect">
            <a:avLst/>
          </a:prstGeom>
        </p:spPr>
        <p:txBody>
          <a:bodyPr anchor="t" rtlCol="false" tIns="0" lIns="0" bIns="0" rIns="0">
            <a:spAutoFit/>
          </a:bodyPr>
          <a:lstStyle/>
          <a:p>
            <a:pPr algn="ctr" marL="0" indent="0" lvl="0">
              <a:lnSpc>
                <a:spcPts val="4760"/>
              </a:lnSpc>
            </a:pPr>
            <a:r>
              <a:rPr lang="en-US" sz="3400">
                <a:solidFill>
                  <a:srgbClr val="000000"/>
                </a:solidFill>
                <a:latin typeface="Arialle"/>
              </a:rPr>
              <a:t>We divided our dataset into three separate parts and applied three distinct attribute selection measures—gain ratio, Gini index, and information gain. We then examined the outcomes and compared the results to understand how each measure affected our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DAF0vbZXTp0</dc:identifier>
  <dcterms:modified xsi:type="dcterms:W3CDTF">2011-08-01T06:04:30Z</dcterms:modified>
  <cp:revision>1</cp:revision>
  <dc:title>Studio Shodwe</dc:title>
</cp:coreProperties>
</file>